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diagrams/data2.xml" ContentType="application/vnd.openxmlformats-officedocument.drawingml.diagramData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diagrams/colors2.xml" ContentType="application/vnd.openxmlformats-officedocument.drawingml.diagramColors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diagrams/quickStyle1.xml" ContentType="application/vnd.openxmlformats-officedocument.drawingml.diagramStyl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diagrams/layout2.xml" ContentType="application/vnd.openxmlformats-officedocument.drawingml.diagramLayout+xml"/>
  <Override PartName="/ppt/slideLayouts/slideLayout3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733" r:id="rId1"/>
  </p:sldMasterIdLst>
  <p:notesMasterIdLst>
    <p:notesMasterId r:id="rId22"/>
  </p:notesMasterIdLst>
  <p:handoutMasterIdLst>
    <p:handoutMasterId r:id="rId23"/>
  </p:handoutMasterIdLst>
  <p:sldIdLst>
    <p:sldId id="308" r:id="rId2"/>
    <p:sldId id="332" r:id="rId3"/>
    <p:sldId id="333" r:id="rId4"/>
    <p:sldId id="331" r:id="rId5"/>
    <p:sldId id="307" r:id="rId6"/>
    <p:sldId id="306" r:id="rId7"/>
    <p:sldId id="337" r:id="rId8"/>
    <p:sldId id="335" r:id="rId9"/>
    <p:sldId id="336" r:id="rId10"/>
    <p:sldId id="313" r:id="rId11"/>
    <p:sldId id="314" r:id="rId12"/>
    <p:sldId id="317" r:id="rId13"/>
    <p:sldId id="320" r:id="rId14"/>
    <p:sldId id="315" r:id="rId15"/>
    <p:sldId id="316" r:id="rId16"/>
    <p:sldId id="319" r:id="rId17"/>
    <p:sldId id="338" r:id="rId18"/>
    <p:sldId id="334" r:id="rId19"/>
    <p:sldId id="305" r:id="rId20"/>
    <p:sldId id="311" r:id="rId21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tags" Target="tags/tag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BED221-5161-6F4F-BB75-C51981CCCCFE}" type="doc">
      <dgm:prSet loTypeId="urn:microsoft.com/office/officeart/2005/8/layout/funnel1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E23D05-DB2F-7645-BECB-1917D54CA203}" type="pres">
      <dgm:prSet presAssocID="{58BED221-5161-6F4F-BB75-C51981CCCCFE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1FC80C18-D8D0-1242-B37D-D428482B1CFF}" type="presOf" srcId="{58BED221-5161-6F4F-BB75-C51981CCCCFE}" destId="{1BE23D05-DB2F-7645-BECB-1917D54CA203}" srcOrd="0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B3A60D-B899-DA49-B2FE-9BC0F063FF13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01259A-9F30-5241-A2BB-0976B860858C}">
      <dgm:prSet phldrT="[Text]"/>
      <dgm:spPr/>
      <dgm:t>
        <a:bodyPr/>
        <a:lstStyle/>
        <a:p>
          <a:pPr algn="ctr"/>
          <a:r>
            <a:rPr lang="en-US" dirty="0" smtClean="0"/>
            <a:t>INDUSTRY: livelihood and income; conservation actions are voluntary by nature </a:t>
          </a:r>
          <a:endParaRPr lang="en-US" dirty="0"/>
        </a:p>
      </dgm:t>
    </dgm:pt>
    <dgm:pt modelId="{7FF942C1-0674-1F47-AAEC-7EA3E0AC5ABB}" type="parTrans" cxnId="{160B0EF1-B40C-2B4F-B07C-9D4D7083BBE8}">
      <dgm:prSet/>
      <dgm:spPr/>
      <dgm:t>
        <a:bodyPr/>
        <a:lstStyle/>
        <a:p>
          <a:endParaRPr lang="en-US"/>
        </a:p>
      </dgm:t>
    </dgm:pt>
    <dgm:pt modelId="{1A42A856-7694-0243-B4DD-BD2F85E84BA0}" type="sibTrans" cxnId="{160B0EF1-B40C-2B4F-B07C-9D4D7083BBE8}">
      <dgm:prSet/>
      <dgm:spPr/>
      <dgm:t>
        <a:bodyPr/>
        <a:lstStyle/>
        <a:p>
          <a:endParaRPr lang="en-US"/>
        </a:p>
      </dgm:t>
    </dgm:pt>
    <dgm:pt modelId="{569558BD-163B-ED47-A4EA-191FE14C7459}">
      <dgm:prSet phldrT="[Text]"/>
      <dgm:spPr/>
      <dgm:t>
        <a:bodyPr/>
        <a:lstStyle/>
        <a:p>
          <a:pPr algn="ctr"/>
          <a:r>
            <a:rPr lang="en-US" dirty="0" err="1" smtClean="0"/>
            <a:t>GOV’t</a:t>
          </a:r>
          <a:r>
            <a:rPr lang="en-US" dirty="0" smtClean="0"/>
            <a:t>/LGU/PCSD: Regulations, livelihood,  and constituency; have the official  mandate  and  logistical capacity but authority is limited to within the municipal waters</a:t>
          </a:r>
          <a:endParaRPr lang="en-US" dirty="0"/>
        </a:p>
      </dgm:t>
    </dgm:pt>
    <dgm:pt modelId="{299AB9F9-6651-9644-889F-A05B556743CE}" type="parTrans" cxnId="{73016762-EAB5-4E4C-8F40-F33AA1F16A4E}">
      <dgm:prSet/>
      <dgm:spPr/>
      <dgm:t>
        <a:bodyPr/>
        <a:lstStyle/>
        <a:p>
          <a:endParaRPr lang="en-US"/>
        </a:p>
      </dgm:t>
    </dgm:pt>
    <dgm:pt modelId="{190554DC-1F70-E040-A38A-734682E9A90E}" type="sibTrans" cxnId="{73016762-EAB5-4E4C-8F40-F33AA1F16A4E}">
      <dgm:prSet/>
      <dgm:spPr/>
      <dgm:t>
        <a:bodyPr/>
        <a:lstStyle/>
        <a:p>
          <a:endParaRPr lang="en-US"/>
        </a:p>
      </dgm:t>
    </dgm:pt>
    <dgm:pt modelId="{51227367-6EF8-D74E-A385-9C6B5164BB6B}">
      <dgm:prSet phldrT="[Text]"/>
      <dgm:spPr/>
      <dgm:t>
        <a:bodyPr/>
        <a:lstStyle/>
        <a:p>
          <a:pPr algn="ctr"/>
          <a:r>
            <a:rPr lang="en-US" dirty="0" smtClean="0"/>
            <a:t>ACADEME: science and sustainability; have technical knowledge but usually do not have the logistical capacity and the official mandate to intervene / implement conservation measures</a:t>
          </a:r>
          <a:endParaRPr lang="en-US" dirty="0"/>
        </a:p>
      </dgm:t>
    </dgm:pt>
    <dgm:pt modelId="{E8F89D7F-5904-3647-9D1B-C72366CE7050}" type="parTrans" cxnId="{A36FB81B-4167-B740-9480-189F833D255B}">
      <dgm:prSet/>
      <dgm:spPr/>
      <dgm:t>
        <a:bodyPr/>
        <a:lstStyle/>
        <a:p>
          <a:endParaRPr lang="en-US"/>
        </a:p>
      </dgm:t>
    </dgm:pt>
    <dgm:pt modelId="{E36FA0A7-BD36-A846-8945-AC6CDB911DA0}" type="sibTrans" cxnId="{A36FB81B-4167-B740-9480-189F833D255B}">
      <dgm:prSet/>
      <dgm:spPr/>
      <dgm:t>
        <a:bodyPr/>
        <a:lstStyle/>
        <a:p>
          <a:endParaRPr lang="en-US"/>
        </a:p>
      </dgm:t>
    </dgm:pt>
    <dgm:pt modelId="{DB0A6942-8EE2-254F-8592-F1C0FCA21A4E}">
      <dgm:prSet phldrT="[Text]"/>
      <dgm:spPr/>
      <dgm:t>
        <a:bodyPr/>
        <a:lstStyle/>
        <a:p>
          <a:pPr algn="ctr"/>
          <a:r>
            <a:rPr lang="en-US" dirty="0" smtClean="0"/>
            <a:t>NGO:  SRU.  perspective cover trans-municipal concerns along with provincial institutions and have the capacity to provide  technical and logistical leverage. Do not have official mandate to implement regulatory measures</a:t>
          </a:r>
          <a:endParaRPr lang="en-US" dirty="0"/>
        </a:p>
      </dgm:t>
    </dgm:pt>
    <dgm:pt modelId="{431353C1-B5A7-2943-85DE-CD35DFCC10F5}" type="parTrans" cxnId="{2F79CC68-84B2-E540-B357-B4908C1B7C2D}">
      <dgm:prSet/>
      <dgm:spPr/>
      <dgm:t>
        <a:bodyPr/>
        <a:lstStyle/>
        <a:p>
          <a:endParaRPr lang="en-US"/>
        </a:p>
      </dgm:t>
    </dgm:pt>
    <dgm:pt modelId="{E493F309-1A86-0548-A2A6-D2A913341D78}" type="sibTrans" cxnId="{2F79CC68-84B2-E540-B357-B4908C1B7C2D}">
      <dgm:prSet/>
      <dgm:spPr/>
      <dgm:t>
        <a:bodyPr/>
        <a:lstStyle/>
        <a:p>
          <a:endParaRPr lang="en-US"/>
        </a:p>
      </dgm:t>
    </dgm:pt>
    <dgm:pt modelId="{3477FF2A-8DD5-D94B-BE4E-155043545C49}" type="pres">
      <dgm:prSet presAssocID="{E9B3A60D-B899-DA49-B2FE-9BC0F063FF13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8ACA1A-5E9D-0A45-B5FE-7629357E7B13}" type="pres">
      <dgm:prSet presAssocID="{51227367-6EF8-D74E-A385-9C6B5164BB6B}" presName="circ1" presStyleLbl="vennNode1" presStyleIdx="0" presStyleCnt="4"/>
      <dgm:spPr/>
      <dgm:t>
        <a:bodyPr/>
        <a:lstStyle/>
        <a:p>
          <a:endParaRPr lang="en-US"/>
        </a:p>
      </dgm:t>
    </dgm:pt>
    <dgm:pt modelId="{B256F070-A031-9844-8B09-14300FF3E0D3}" type="pres">
      <dgm:prSet presAssocID="{51227367-6EF8-D74E-A385-9C6B5164BB6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60BD31-C5CE-9E45-9A8C-B9E2D06F894F}" type="pres">
      <dgm:prSet presAssocID="{569558BD-163B-ED47-A4EA-191FE14C7459}" presName="circ2" presStyleLbl="vennNode1" presStyleIdx="1" presStyleCnt="4"/>
      <dgm:spPr/>
      <dgm:t>
        <a:bodyPr/>
        <a:lstStyle/>
        <a:p>
          <a:endParaRPr lang="en-US"/>
        </a:p>
      </dgm:t>
    </dgm:pt>
    <dgm:pt modelId="{FFDD6C0E-AB14-E24A-A016-78E678790554}" type="pres">
      <dgm:prSet presAssocID="{569558BD-163B-ED47-A4EA-191FE14C745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58586A-E790-1948-A55A-9E2F16004003}" type="pres">
      <dgm:prSet presAssocID="{2401259A-9F30-5241-A2BB-0976B860858C}" presName="circ3" presStyleLbl="vennNode1" presStyleIdx="2" presStyleCnt="4"/>
      <dgm:spPr/>
      <dgm:t>
        <a:bodyPr/>
        <a:lstStyle/>
        <a:p>
          <a:endParaRPr lang="en-US"/>
        </a:p>
      </dgm:t>
    </dgm:pt>
    <dgm:pt modelId="{4208C462-2E72-1F4D-A2DE-90A77F28E15B}" type="pres">
      <dgm:prSet presAssocID="{2401259A-9F30-5241-A2BB-0976B860858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DA863A-72C5-7748-A738-45736D1DBD74}" type="pres">
      <dgm:prSet presAssocID="{DB0A6942-8EE2-254F-8592-F1C0FCA21A4E}" presName="circ4" presStyleLbl="vennNode1" presStyleIdx="3" presStyleCnt="4" custScaleX="159056"/>
      <dgm:spPr/>
      <dgm:t>
        <a:bodyPr/>
        <a:lstStyle/>
        <a:p>
          <a:endParaRPr lang="en-US"/>
        </a:p>
      </dgm:t>
    </dgm:pt>
    <dgm:pt modelId="{78423E4F-A271-3F46-98E6-03DFB1CFC670}" type="pres">
      <dgm:prSet presAssocID="{DB0A6942-8EE2-254F-8592-F1C0FCA21A4E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0D82DF-2F0A-A34F-B638-0F0BD4777AE9}" type="presOf" srcId="{51227367-6EF8-D74E-A385-9C6B5164BB6B}" destId="{398ACA1A-5E9D-0A45-B5FE-7629357E7B13}" srcOrd="0" destOrd="0" presId="urn:microsoft.com/office/officeart/2005/8/layout/venn1"/>
    <dgm:cxn modelId="{20A610DA-A04C-6340-AD69-10312C93E94E}" type="presOf" srcId="{569558BD-163B-ED47-A4EA-191FE14C7459}" destId="{D760BD31-C5CE-9E45-9A8C-B9E2D06F894F}" srcOrd="0" destOrd="0" presId="urn:microsoft.com/office/officeart/2005/8/layout/venn1"/>
    <dgm:cxn modelId="{73016762-EAB5-4E4C-8F40-F33AA1F16A4E}" srcId="{E9B3A60D-B899-DA49-B2FE-9BC0F063FF13}" destId="{569558BD-163B-ED47-A4EA-191FE14C7459}" srcOrd="1" destOrd="0" parTransId="{299AB9F9-6651-9644-889F-A05B556743CE}" sibTransId="{190554DC-1F70-E040-A38A-734682E9A90E}"/>
    <dgm:cxn modelId="{A719A07D-CE7E-DB4A-A104-E35D371031D1}" type="presOf" srcId="{51227367-6EF8-D74E-A385-9C6B5164BB6B}" destId="{B256F070-A031-9844-8B09-14300FF3E0D3}" srcOrd="1" destOrd="0" presId="urn:microsoft.com/office/officeart/2005/8/layout/venn1"/>
    <dgm:cxn modelId="{39A9CD4F-1744-4243-B02B-88AF11F7333F}" type="presOf" srcId="{E9B3A60D-B899-DA49-B2FE-9BC0F063FF13}" destId="{3477FF2A-8DD5-D94B-BE4E-155043545C49}" srcOrd="0" destOrd="0" presId="urn:microsoft.com/office/officeart/2005/8/layout/venn1"/>
    <dgm:cxn modelId="{7F1B78D0-B640-CA45-9605-00B4B4B5335B}" type="presOf" srcId="{2401259A-9F30-5241-A2BB-0976B860858C}" destId="{2158586A-E790-1948-A55A-9E2F16004003}" srcOrd="0" destOrd="0" presId="urn:microsoft.com/office/officeart/2005/8/layout/venn1"/>
    <dgm:cxn modelId="{BAC5C2AF-950F-A74B-9ACA-F714F92D0112}" type="presOf" srcId="{DB0A6942-8EE2-254F-8592-F1C0FCA21A4E}" destId="{FFDA863A-72C5-7748-A738-45736D1DBD74}" srcOrd="0" destOrd="0" presId="urn:microsoft.com/office/officeart/2005/8/layout/venn1"/>
    <dgm:cxn modelId="{160B0EF1-B40C-2B4F-B07C-9D4D7083BBE8}" srcId="{E9B3A60D-B899-DA49-B2FE-9BC0F063FF13}" destId="{2401259A-9F30-5241-A2BB-0976B860858C}" srcOrd="2" destOrd="0" parTransId="{7FF942C1-0674-1F47-AAEC-7EA3E0AC5ABB}" sibTransId="{1A42A856-7694-0243-B4DD-BD2F85E84BA0}"/>
    <dgm:cxn modelId="{0A60185C-497E-024D-8191-F6A70A042C1E}" type="presOf" srcId="{DB0A6942-8EE2-254F-8592-F1C0FCA21A4E}" destId="{78423E4F-A271-3F46-98E6-03DFB1CFC670}" srcOrd="1" destOrd="0" presId="urn:microsoft.com/office/officeart/2005/8/layout/venn1"/>
    <dgm:cxn modelId="{2F79CC68-84B2-E540-B357-B4908C1B7C2D}" srcId="{E9B3A60D-B899-DA49-B2FE-9BC0F063FF13}" destId="{DB0A6942-8EE2-254F-8592-F1C0FCA21A4E}" srcOrd="3" destOrd="0" parTransId="{431353C1-B5A7-2943-85DE-CD35DFCC10F5}" sibTransId="{E493F309-1A86-0548-A2A6-D2A913341D78}"/>
    <dgm:cxn modelId="{106350E5-EBA8-D343-A7B0-0866232BFC9D}" type="presOf" srcId="{2401259A-9F30-5241-A2BB-0976B860858C}" destId="{4208C462-2E72-1F4D-A2DE-90A77F28E15B}" srcOrd="1" destOrd="0" presId="urn:microsoft.com/office/officeart/2005/8/layout/venn1"/>
    <dgm:cxn modelId="{A36FB81B-4167-B740-9480-189F833D255B}" srcId="{E9B3A60D-B899-DA49-B2FE-9BC0F063FF13}" destId="{51227367-6EF8-D74E-A385-9C6B5164BB6B}" srcOrd="0" destOrd="0" parTransId="{E8F89D7F-5904-3647-9D1B-C72366CE7050}" sibTransId="{E36FA0A7-BD36-A846-8945-AC6CDB911DA0}"/>
    <dgm:cxn modelId="{2286C7B0-CC77-FD44-834B-F61BBB2F215F}" type="presOf" srcId="{569558BD-163B-ED47-A4EA-191FE14C7459}" destId="{FFDD6C0E-AB14-E24A-A016-78E678790554}" srcOrd="1" destOrd="0" presId="urn:microsoft.com/office/officeart/2005/8/layout/venn1"/>
    <dgm:cxn modelId="{F903EF6C-C00F-D14C-A367-784E99037D8E}" type="presParOf" srcId="{3477FF2A-8DD5-D94B-BE4E-155043545C49}" destId="{398ACA1A-5E9D-0A45-B5FE-7629357E7B13}" srcOrd="0" destOrd="0" presId="urn:microsoft.com/office/officeart/2005/8/layout/venn1"/>
    <dgm:cxn modelId="{31EC4B6A-C7BC-5D40-B878-990A6E6C8C0F}" type="presParOf" srcId="{3477FF2A-8DD5-D94B-BE4E-155043545C49}" destId="{B256F070-A031-9844-8B09-14300FF3E0D3}" srcOrd="1" destOrd="0" presId="urn:microsoft.com/office/officeart/2005/8/layout/venn1"/>
    <dgm:cxn modelId="{43DB73B5-2582-BB47-B3D8-9C05C3010580}" type="presParOf" srcId="{3477FF2A-8DD5-D94B-BE4E-155043545C49}" destId="{D760BD31-C5CE-9E45-9A8C-B9E2D06F894F}" srcOrd="2" destOrd="0" presId="urn:microsoft.com/office/officeart/2005/8/layout/venn1"/>
    <dgm:cxn modelId="{0E0C2634-77A7-E74B-8CE8-1F3001A41A17}" type="presParOf" srcId="{3477FF2A-8DD5-D94B-BE4E-155043545C49}" destId="{FFDD6C0E-AB14-E24A-A016-78E678790554}" srcOrd="3" destOrd="0" presId="urn:microsoft.com/office/officeart/2005/8/layout/venn1"/>
    <dgm:cxn modelId="{F68C8C54-58F1-FC48-A2DE-C965472B883C}" type="presParOf" srcId="{3477FF2A-8DD5-D94B-BE4E-155043545C49}" destId="{2158586A-E790-1948-A55A-9E2F16004003}" srcOrd="4" destOrd="0" presId="urn:microsoft.com/office/officeart/2005/8/layout/venn1"/>
    <dgm:cxn modelId="{4B757819-E6F9-8B43-96BD-21D5F11DAE10}" type="presParOf" srcId="{3477FF2A-8DD5-D94B-BE4E-155043545C49}" destId="{4208C462-2E72-1F4D-A2DE-90A77F28E15B}" srcOrd="5" destOrd="0" presId="urn:microsoft.com/office/officeart/2005/8/layout/venn1"/>
    <dgm:cxn modelId="{7A4ABA32-8C0B-6140-A164-7EE42B1AFFD2}" type="presParOf" srcId="{3477FF2A-8DD5-D94B-BE4E-155043545C49}" destId="{FFDA863A-72C5-7748-A738-45736D1DBD74}" srcOrd="6" destOrd="0" presId="urn:microsoft.com/office/officeart/2005/8/layout/venn1"/>
    <dgm:cxn modelId="{B7D47769-CE51-BD47-BF44-3B68F65A84C1}" type="presParOf" srcId="{3477FF2A-8DD5-D94B-BE4E-155043545C49}" destId="{78423E4F-A271-3F46-98E6-03DFB1CFC670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8ACA1A-5E9D-0A45-B5FE-7629357E7B13}">
      <dsp:nvSpPr>
        <dsp:cNvPr id="0" name=""/>
        <dsp:cNvSpPr/>
      </dsp:nvSpPr>
      <dsp:spPr>
        <a:xfrm>
          <a:off x="2592708" y="60197"/>
          <a:ext cx="3130296" cy="313029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ACADEME: science and sustainability; have technical knowledge but usually do not have the logistical capacity and the official mandate to intervene / implement conservation measures</a:t>
          </a:r>
          <a:endParaRPr lang="en-US" sz="1100" kern="1200" dirty="0"/>
        </a:p>
      </dsp:txBody>
      <dsp:txXfrm>
        <a:off x="2953896" y="481583"/>
        <a:ext cx="2407920" cy="993267"/>
      </dsp:txXfrm>
    </dsp:sp>
    <dsp:sp modelId="{D760BD31-C5CE-9E45-9A8C-B9E2D06F894F}">
      <dsp:nvSpPr>
        <dsp:cNvPr id="0" name=""/>
        <dsp:cNvSpPr/>
      </dsp:nvSpPr>
      <dsp:spPr>
        <a:xfrm>
          <a:off x="3977262" y="1444751"/>
          <a:ext cx="3130296" cy="313029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GOV’t</a:t>
          </a:r>
          <a:r>
            <a:rPr lang="en-US" sz="1100" kern="1200" dirty="0" smtClean="0"/>
            <a:t>/LGU/PCSD: Regulations, livelihood,  and constituency; have the official  mandate  and  logistical capacity but authority is limited to within the municipal waters</a:t>
          </a:r>
          <a:endParaRPr lang="en-US" sz="1100" kern="1200" dirty="0"/>
        </a:p>
      </dsp:txBody>
      <dsp:txXfrm>
        <a:off x="5662806" y="1805939"/>
        <a:ext cx="1203960" cy="2407920"/>
      </dsp:txXfrm>
    </dsp:sp>
    <dsp:sp modelId="{2158586A-E790-1948-A55A-9E2F16004003}">
      <dsp:nvSpPr>
        <dsp:cNvPr id="0" name=""/>
        <dsp:cNvSpPr/>
      </dsp:nvSpPr>
      <dsp:spPr>
        <a:xfrm>
          <a:off x="2592708" y="2829305"/>
          <a:ext cx="3130296" cy="313029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INDUSTRY: livelihood and income; conservation actions are voluntary by nature </a:t>
          </a:r>
          <a:endParaRPr lang="en-US" sz="1100" kern="1200" dirty="0"/>
        </a:p>
      </dsp:txBody>
      <dsp:txXfrm>
        <a:off x="2953896" y="4544948"/>
        <a:ext cx="2407920" cy="993267"/>
      </dsp:txXfrm>
    </dsp:sp>
    <dsp:sp modelId="{FFDA863A-72C5-7748-A738-45736D1DBD74}">
      <dsp:nvSpPr>
        <dsp:cNvPr id="0" name=""/>
        <dsp:cNvSpPr/>
      </dsp:nvSpPr>
      <dsp:spPr>
        <a:xfrm>
          <a:off x="283841" y="1444751"/>
          <a:ext cx="4978923" cy="313029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NGO:  SRU.  perspective cover trans-municipal concerns along with provincial institutions and have the capacity to provide  technical and logistical leverage. Do not have official mandate to implement regulatory measures</a:t>
          </a:r>
          <a:endParaRPr lang="en-US" sz="1100" kern="1200" dirty="0"/>
        </a:p>
      </dsp:txBody>
      <dsp:txXfrm>
        <a:off x="666835" y="1805939"/>
        <a:ext cx="1914970" cy="2407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342C18FE-675F-4AA2-A0D9-BD13B844A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764CF29-5D9D-4474-9736-6388C09C2F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ADD</a:t>
            </a:r>
            <a:r>
              <a:rPr lang="en-US" baseline="0" dirty="0" smtClean="0"/>
              <a:t> LOGOS: PCSD, PROVINCE, BFAR, WWF</a:t>
            </a:r>
            <a:endParaRPr 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DDFEBE-A104-4D76-A8C2-B871146B8A6C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 INTERESTS</a:t>
            </a:r>
            <a:r>
              <a:rPr lang="en-US" baseline="0" dirty="0" smtClean="0"/>
              <a:t> PER SECTOR IE LGU: REGULATIONS / LIVELIHOOD / CONSTITUENCY; ACADEME: SCIENCE AND SUSTAINABILITY; INDUSTRY: LIVELIHOOD/INCOME; COMMON INTEREST: SUSTAINABILITY</a:t>
            </a:r>
          </a:p>
          <a:p>
            <a:r>
              <a:rPr lang="en-US" baseline="0" dirty="0" smtClean="0"/>
              <a:t>NGO: PROVIDES PLATFORM FOR CONVERGENCE THRU SCIENCE WORK (BIOLOGICAL AND SOCIO-INSTITUTIONAL), DEVELOPMENT OF PLANS</a:t>
            </a:r>
          </a:p>
          <a:p>
            <a:r>
              <a:rPr lang="en-US" baseline="0" dirty="0" smtClean="0"/>
              <a:t>NGO PERSPECTIVE COVERS INTER-MUNICIPAL TRANS-BOUNDARY CONCERNS ALONG WITH PROVINCIAL INSTITUTIONS</a:t>
            </a:r>
          </a:p>
          <a:p>
            <a:r>
              <a:rPr lang="en-US" baseline="0" dirty="0" smtClean="0"/>
              <a:t>NGO ALSO PROVIDES FUNDING LEVERAGE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64CF29-5D9D-4474-9736-6388C09C2F9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9F3DF7-B1F8-430F-BA0B-47391D57DA9B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F19E89-5656-4419-A99D-9F27269E2CD3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B821D1-B482-4BEE-9FB7-5E03BE5B19A6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02030F-C0A5-49F5-9006-6A5B36650149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AF2AA9-A45A-4496-AB70-DF5A46DEEB93}" type="slidenum">
              <a:rPr lang="en-US" smtClean="0">
                <a:latin typeface="Times" pitchFamily="18" charset="0"/>
              </a:rPr>
              <a:pPr/>
              <a:t>20</a:t>
            </a:fld>
            <a:endParaRPr lang="en-US" smtClean="0">
              <a:latin typeface="Times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4988"/>
            <a:ext cx="5483225" cy="4113212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463F-3B32-4364-9EEC-93D43AD0083E}" type="datetimeFigureOut">
              <a:rPr lang="en-US" smtClean="0"/>
              <a:pPr/>
              <a:t>3/1/11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3C91-0061-478D-9B9F-E05E6AD04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463F-3B32-4364-9EEC-93D43AD0083E}" type="datetimeFigureOut">
              <a:rPr lang="en-US" smtClean="0"/>
              <a:pPr/>
              <a:t>3/1/11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3C91-0061-478D-9B9F-E05E6AD04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463F-3B32-4364-9EEC-93D43AD0083E}" type="datetimeFigureOut">
              <a:rPr lang="en-US" smtClean="0"/>
              <a:pPr/>
              <a:t>3/1/11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3C91-0061-478D-9B9F-E05E6AD04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463F-3B32-4364-9EEC-93D43AD0083E}" type="datetimeFigureOut">
              <a:rPr lang="en-US" smtClean="0"/>
              <a:pPr/>
              <a:t>3/1/11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3C91-0061-478D-9B9F-E05E6AD04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463F-3B32-4364-9EEC-93D43AD0083E}" type="datetimeFigureOut">
              <a:rPr lang="en-US" smtClean="0"/>
              <a:pPr/>
              <a:t>3/1/11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3C91-0061-478D-9B9F-E05E6AD04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463F-3B32-4364-9EEC-93D43AD0083E}" type="datetimeFigureOut">
              <a:rPr lang="en-US" smtClean="0"/>
              <a:pPr/>
              <a:t>3/1/11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3C91-0061-478D-9B9F-E05E6AD04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463F-3B32-4364-9EEC-93D43AD0083E}" type="datetimeFigureOut">
              <a:rPr lang="en-US" smtClean="0"/>
              <a:pPr/>
              <a:t>3/1/11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3C91-0061-478D-9B9F-E05E6AD04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463F-3B32-4364-9EEC-93D43AD0083E}" type="datetimeFigureOut">
              <a:rPr lang="en-US" smtClean="0"/>
              <a:pPr/>
              <a:t>3/1/11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3C91-0061-478D-9B9F-E05E6AD04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463F-3B32-4364-9EEC-93D43AD0083E}" type="datetimeFigureOut">
              <a:rPr lang="en-US" smtClean="0"/>
              <a:pPr/>
              <a:t>3/1/11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3C91-0061-478D-9B9F-E05E6AD04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463F-3B32-4364-9EEC-93D43AD0083E}" type="datetimeFigureOut">
              <a:rPr lang="en-US" smtClean="0"/>
              <a:pPr/>
              <a:t>3/1/11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3C91-0061-478D-9B9F-E05E6AD04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463F-3B32-4364-9EEC-93D43AD0083E}" type="datetimeFigureOut">
              <a:rPr lang="en-US" smtClean="0"/>
              <a:pPr/>
              <a:t>3/1/11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3C91-0061-478D-9B9F-E05E6AD04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 cstate="print">
            <a:alphaModFix amt="22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3463F-3B32-4364-9EEC-93D43AD0083E}" type="datetimeFigureOut">
              <a:rPr lang="en-US" smtClean="0"/>
              <a:pPr/>
              <a:t>3/1/11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D3C91-0061-478D-9B9F-E05E6AD04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Relationship Id="rId3" Type="http://schemas.openxmlformats.org/officeDocument/2006/relationships/image" Target="file://localhost/Volumes/My%20Passport/EEEpc/ASUS/CTSP/taytay/database/Taytay%20Bay%20Maps/Coral%20Cover%20Palawan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eg"/><Relationship Id="rId3" Type="http://schemas.openxmlformats.org/officeDocument/2006/relationships/image" Target="file://localhost/Volumes/My%20Passport/ASUS/CTSP/Taytay%20Bay%20Maps/Resource%20use%20map_corals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1403648" y="1052736"/>
            <a:ext cx="7596336" cy="2160239"/>
          </a:xfrm>
        </p:spPr>
        <p:txBody>
          <a:bodyPr>
            <a:noAutofit/>
          </a:bodyPr>
          <a:lstStyle/>
          <a:p>
            <a:pPr algn="r">
              <a:defRPr/>
            </a:pPr>
            <a:r>
              <a:rPr lang="en-AU" sz="3200" i="1" dirty="0" smtClean="0"/>
              <a:t>An NGO perspective: A multi-sector, multi stakeholder approach to aiding fisheries recovery  through establishing a resource managed area</a:t>
            </a:r>
            <a:endParaRPr lang="en-US" sz="3200" dirty="0" smtClean="0"/>
          </a:p>
        </p:txBody>
      </p:sp>
      <p:sp>
        <p:nvSpPr>
          <p:cNvPr id="3075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2305943" y="4508500"/>
            <a:ext cx="6586537" cy="1944836"/>
          </a:xfrm>
        </p:spPr>
        <p:txBody>
          <a:bodyPr>
            <a:noAutofit/>
          </a:bodyPr>
          <a:lstStyle/>
          <a:p>
            <a:pPr algn="r"/>
            <a:r>
              <a:rPr lang="en-US" sz="1000" dirty="0" err="1" smtClean="0">
                <a:solidFill>
                  <a:schemeClr val="tx1"/>
                </a:solidFill>
              </a:rPr>
              <a:t>MMatillano</a:t>
            </a:r>
            <a:endParaRPr lang="en-US" sz="1000" dirty="0" smtClean="0">
              <a:solidFill>
                <a:schemeClr val="tx1"/>
              </a:solidFill>
            </a:endParaRPr>
          </a:p>
          <a:p>
            <a:pPr algn="r"/>
            <a:r>
              <a:rPr lang="en-US" sz="1000" dirty="0" smtClean="0">
                <a:solidFill>
                  <a:schemeClr val="tx1"/>
                </a:solidFill>
              </a:rPr>
              <a:t>WWF-Philippines presentation to </a:t>
            </a:r>
          </a:p>
          <a:p>
            <a:pPr algn="r"/>
            <a:r>
              <a:rPr lang="en-AU" sz="1000" b="1" dirty="0" smtClean="0"/>
              <a:t>THE ASIA PACIFIC ECONOMIC COOPERATION (APEC) </a:t>
            </a:r>
            <a:endParaRPr lang="en-US" sz="1000" dirty="0" smtClean="0"/>
          </a:p>
          <a:p>
            <a:pPr algn="r"/>
            <a:r>
              <a:rPr lang="en-AU" sz="1000" b="1" dirty="0" smtClean="0"/>
              <a:t> </a:t>
            </a:r>
            <a:endParaRPr lang="en-US" sz="1000" dirty="0" smtClean="0"/>
          </a:p>
          <a:p>
            <a:pPr algn="r"/>
            <a:r>
              <a:rPr lang="en-AU" sz="1000" b="1" dirty="0" smtClean="0"/>
              <a:t>WORKSHOP ON</a:t>
            </a:r>
            <a:endParaRPr lang="en-US" sz="1000" dirty="0" smtClean="0"/>
          </a:p>
          <a:p>
            <a:pPr algn="r"/>
            <a:r>
              <a:rPr lang="en-AU" sz="1000" b="1" dirty="0" smtClean="0"/>
              <a:t>  </a:t>
            </a:r>
            <a:endParaRPr lang="en-US" sz="1000" dirty="0" smtClean="0"/>
          </a:p>
          <a:p>
            <a:pPr algn="r"/>
            <a:r>
              <a:rPr lang="en-AU" sz="1000" b="1" dirty="0" smtClean="0"/>
              <a:t>MARKET-BASED IMPROVEMENT IN LIVE REEF FISH FOOD TRADE (LRFFT)</a:t>
            </a:r>
          </a:p>
          <a:p>
            <a:pPr algn="r"/>
            <a:endParaRPr lang="en-AU" sz="1000" b="1" dirty="0" smtClean="0"/>
          </a:p>
          <a:p>
            <a:pPr algn="r"/>
            <a:r>
              <a:rPr lang="en-AU" sz="1000" b="1" dirty="0" smtClean="0"/>
              <a:t>SANUR PARADISE PLAZA HOTEL &amp; SUITES</a:t>
            </a:r>
            <a:endParaRPr lang="en-US" sz="1000" dirty="0" smtClean="0"/>
          </a:p>
          <a:p>
            <a:pPr algn="r"/>
            <a:r>
              <a:rPr lang="en-AU" sz="1000" b="1" dirty="0" smtClean="0"/>
              <a:t>BALI, INDONESIA</a:t>
            </a:r>
            <a:endParaRPr lang="en-US" sz="1000" dirty="0" smtClean="0"/>
          </a:p>
          <a:p>
            <a:pPr algn="r"/>
            <a:r>
              <a:rPr lang="en-AU" sz="1000" b="1" dirty="0" smtClean="0"/>
              <a:t>1</a:t>
            </a:r>
            <a:r>
              <a:rPr lang="en-AU" sz="1000" b="1" baseline="30000" dirty="0" smtClean="0"/>
              <a:t>st</a:t>
            </a:r>
            <a:r>
              <a:rPr lang="en-AU" sz="1000" b="1" dirty="0" smtClean="0"/>
              <a:t>-3</a:t>
            </a:r>
            <a:r>
              <a:rPr lang="en-AU" sz="1000" b="1" baseline="30000" dirty="0" smtClean="0"/>
              <a:t>rd</a:t>
            </a:r>
            <a:r>
              <a:rPr lang="en-AU" sz="1000" b="1" dirty="0" smtClean="0"/>
              <a:t> March, 2011</a:t>
            </a:r>
            <a:endParaRPr lang="en-US" sz="1000" dirty="0" smtClean="0"/>
          </a:p>
          <a:p>
            <a:pPr algn="r"/>
            <a:endParaRPr lang="en-AU" sz="1000" b="1" dirty="0" smtClean="0"/>
          </a:p>
          <a:p>
            <a:pPr algn="r"/>
            <a:endParaRPr lang="en-US" sz="1000" dirty="0"/>
          </a:p>
        </p:txBody>
      </p:sp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5562600"/>
            <a:ext cx="381000" cy="1075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8" descr="NOAA LOGO-Small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8600" y="3750661"/>
            <a:ext cx="734887" cy="74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csd logo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712" y="4724400"/>
            <a:ext cx="658688" cy="648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CTSP_new CI logo_cropp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5562600"/>
            <a:ext cx="2138614" cy="10917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5496" y="1916013"/>
            <a:ext cx="8634413" cy="41052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800" b="1" i="1" dirty="0" smtClean="0"/>
              <a:t>3. Policy enhancement / development </a:t>
            </a:r>
            <a:endParaRPr lang="en-US" sz="2400" b="1" i="1" dirty="0" smtClean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LRF ‘Chain of Custody”  and Value Chain Analysis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Incorporation of LRF Sustainability Plan to the Comprehensive Municipal Fishery Ordinance of </a:t>
            </a:r>
            <a:r>
              <a:rPr lang="en-US" sz="2400" dirty="0" err="1" smtClean="0"/>
              <a:t>Taytay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Annual Revenue Projection in support of AIP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Mapping and demarcation of proposed </a:t>
            </a:r>
            <a:r>
              <a:rPr lang="en-US" sz="2400" dirty="0" err="1" smtClean="0"/>
              <a:t>MPAs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2" descr="C:\Users\Public\Documents\ASUS\DANIDA\database\maps\Quezon_Marine_resource_us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-19898" b="-19898"/>
          <a:stretch>
            <a:fillRect/>
          </a:stretch>
        </p:blipFill>
        <p:spPr>
          <a:xfrm>
            <a:off x="533400" y="1371600"/>
            <a:ext cx="4040188" cy="3951288"/>
          </a:xfrm>
          <a:noFill/>
        </p:spPr>
      </p:pic>
      <p:pic>
        <p:nvPicPr>
          <p:cNvPr id="9219" name="Content Placeholder 7" descr="Resource use map_Proposed Mgt zones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-13881" r="-13881"/>
          <a:stretch>
            <a:fillRect/>
          </a:stretch>
        </p:blipFill>
        <p:spPr>
          <a:xfrm>
            <a:off x="4419600" y="990600"/>
            <a:ext cx="4832592" cy="4724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50825" y="2015499"/>
          <a:ext cx="8281615" cy="2699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3403"/>
                <a:gridCol w="330821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Mapped sites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Area (hectares)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Proposed </a:t>
                      </a:r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MPAs / Sanctuaries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3,924.89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Existing </a:t>
                      </a:r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MPAs / Sanctuaries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18,645.05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S</a:t>
                      </a:r>
                      <a:r>
                        <a:rPr lang="en-US" sz="2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eaweeds </a:t>
                      </a:r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and </a:t>
                      </a:r>
                      <a:r>
                        <a:rPr lang="en-US" sz="2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fish cages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9,831.84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Marine </a:t>
                      </a:r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lease concession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13,647.35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 smtClean="0">
                          <a:solidFill>
                            <a:schemeClr val="tx1"/>
                          </a:solidFill>
                          <a:latin typeface="Calibri"/>
                        </a:rPr>
                        <a:t>Taytay</a:t>
                      </a:r>
                      <a:r>
                        <a:rPr lang="en-US" sz="2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 Bay municipal </a:t>
                      </a:r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waters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196,862.02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9108504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u="sng" dirty="0" smtClean="0"/>
              <a:t>Projected Annual Revenue from Fishery Sector based on Studies and Existing Policies</a:t>
            </a:r>
            <a:endParaRPr lang="en-US" sz="2800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79511" y="1066800"/>
          <a:ext cx="8784977" cy="5610132"/>
        </p:xfrm>
        <a:graphic>
          <a:graphicData uri="http://schemas.openxmlformats.org/drawingml/2006/table">
            <a:tbl>
              <a:tblPr/>
              <a:tblGrid>
                <a:gridCol w="1317789"/>
                <a:gridCol w="2053990"/>
                <a:gridCol w="2075823"/>
                <a:gridCol w="1537175"/>
                <a:gridCol w="1800200"/>
              </a:tblGrid>
              <a:tr h="6849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Item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Details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Volume / Quantity / Area per 2009 inventory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Unit Amount (minimum)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amount per year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Rental Fee / User Fees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Seaweeds / Fish Cage / Fish Corral 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9,831,200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sqm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Php.10/sqm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9,831,200.00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21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Pearl Farms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136,473.500 has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700.00 </a:t>
                      </a:r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 </a:t>
                      </a:r>
                      <a:r>
                        <a:rPr lang="it-IT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hectare</a:t>
                      </a:r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per </a:t>
                      </a:r>
                      <a:r>
                        <a:rPr lang="it-IT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9,553,145.00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21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Regulatory Fees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Fishing Boat Registration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1,616 units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Php640/boat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/ year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1,034,240.00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21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Fisherfolk Registration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2,622 pax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Php25/FF/year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65,550.00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21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Fishing Gear Registration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1,629 units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Php75./FG/yr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122,175.00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Auxilliary Invoice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Fresh Fish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337,153.800 kgs per month x 12 months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Php.50/kg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2,022,918.00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21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Live Fish (suno)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40,950 kg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Php10/kg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409,500.00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21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Live fish (loba)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17,830 kg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Php5./kg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89,150.00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212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 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total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projected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revenue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23,127,878.00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473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 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assumption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: 20% collection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efficiency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4,625,575.60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Way Forward</a:t>
            </a:r>
          </a:p>
        </p:txBody>
      </p:sp>
      <p:sp>
        <p:nvSpPr>
          <p:cNvPr id="12290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5029200" cy="4953000"/>
          </a:xfrm>
        </p:spPr>
        <p:txBody>
          <a:bodyPr/>
          <a:lstStyle/>
          <a:p>
            <a:pPr eaLnBrk="1" hangingPunct="1">
              <a:buNone/>
            </a:pPr>
            <a:r>
              <a:rPr lang="en-US" sz="2400" b="1" i="1" dirty="0" smtClean="0"/>
              <a:t>1. Stakeholders Capability Building:</a:t>
            </a:r>
          </a:p>
          <a:p>
            <a:pPr lvl="1" eaLnBrk="1" hangingPunct="1"/>
            <a:r>
              <a:rPr lang="en-US" sz="2000" dirty="0" smtClean="0"/>
              <a:t>Fish Examiners Training</a:t>
            </a:r>
          </a:p>
          <a:p>
            <a:pPr lvl="1" eaLnBrk="1" hangingPunct="1"/>
            <a:r>
              <a:rPr lang="en-US" sz="2000" dirty="0" smtClean="0"/>
              <a:t>Paralegal Training</a:t>
            </a:r>
          </a:p>
          <a:p>
            <a:pPr lvl="1" eaLnBrk="1" hangingPunct="1"/>
            <a:r>
              <a:rPr lang="en-US" sz="2000" dirty="0" smtClean="0"/>
              <a:t>FARMC Strengthening</a:t>
            </a:r>
          </a:p>
          <a:p>
            <a:pPr lvl="1" eaLnBrk="1" hangingPunct="1"/>
            <a:r>
              <a:rPr lang="en-US" sz="2000" dirty="0" smtClean="0"/>
              <a:t>Local Scientists training / mentoring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CC Adaptation Plan for </a:t>
            </a:r>
            <a:r>
              <a:rPr lang="en-US" sz="2000" dirty="0" err="1" smtClean="0"/>
              <a:t>Taytay</a:t>
            </a:r>
            <a:r>
              <a:rPr lang="en-US" sz="2000" dirty="0" smtClean="0"/>
              <a:t> Bay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Policy Development</a:t>
            </a:r>
          </a:p>
          <a:p>
            <a:pPr eaLnBrk="1" hangingPunct="1"/>
            <a:endParaRPr lang="en-US" sz="2000" dirty="0" smtClean="0"/>
          </a:p>
          <a:p>
            <a:endParaRPr lang="en-US" dirty="0" smtClean="0"/>
          </a:p>
        </p:txBody>
      </p:sp>
      <p:pic>
        <p:nvPicPr>
          <p:cNvPr id="12291" name="Content Placeholder 5" descr="Upper Maliao (19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10200" y="1828576"/>
            <a:ext cx="3733800" cy="2797607"/>
          </a:xfrm>
        </p:spPr>
      </p:pic>
      <p:pic>
        <p:nvPicPr>
          <p:cNvPr id="12292" name="Picture 2" descr="C:\Users\Public\Documents\ASUS\pictures\Bleaching\kuta reef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4495800"/>
            <a:ext cx="243780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229600" cy="1143000"/>
          </a:xfrm>
          <a:noFill/>
        </p:spPr>
        <p:txBody>
          <a:bodyPr>
            <a:normAutofit/>
          </a:bodyPr>
          <a:lstStyle/>
          <a:p>
            <a:pPr algn="l" eaLnBrk="1" hangingPunct="1"/>
            <a:r>
              <a:rPr lang="en-US" sz="3200" dirty="0" smtClean="0"/>
              <a:t>Way Forward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268412"/>
            <a:ext cx="2797175" cy="28463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i="1" dirty="0" smtClean="0"/>
              <a:t>2. Technical assistance to address concerns on trans-boundary fishing grounds for LRF</a:t>
            </a:r>
          </a:p>
        </p:txBody>
      </p:sp>
      <p:sp>
        <p:nvSpPr>
          <p:cNvPr id="11271" name="TextBox 10"/>
          <p:cNvSpPr txBox="1">
            <a:spLocks noChangeArrowheads="1"/>
          </p:cNvSpPr>
          <p:nvPr/>
        </p:nvSpPr>
        <p:spPr bwMode="auto">
          <a:xfrm>
            <a:off x="1841500" y="3609975"/>
            <a:ext cx="8826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PH" sz="1600" b="1">
                <a:solidFill>
                  <a:schemeClr val="bg1"/>
                </a:solidFill>
              </a:rPr>
              <a:t>21 kms</a:t>
            </a:r>
          </a:p>
        </p:txBody>
      </p:sp>
      <p:pic>
        <p:nvPicPr>
          <p:cNvPr id="13" name="Coral Cover Palawan.jpg" descr="/Volumes/My Passport/EEEpc/ASUS/CTSP/taytay/database/Taytay Bay Maps/Coral Cover Palawan.jpg"/>
          <p:cNvPicPr>
            <a:picLocks noGrp="1" noChangeAspect="1"/>
          </p:cNvPicPr>
          <p:nvPr>
            <p:ph sz="half" idx="2"/>
          </p:nvPr>
        </p:nvPicPr>
        <p:blipFill>
          <a:blip r:embed="rId2" r:link="rId3"/>
          <a:srcRect l="-7738" r="-7738"/>
          <a:stretch>
            <a:fillRect/>
          </a:stretch>
        </p:blipFill>
        <p:spPr>
          <a:xfrm>
            <a:off x="3024480" y="0"/>
            <a:ext cx="6119520" cy="6858001"/>
          </a:xfrm>
        </p:spPr>
      </p:pic>
      <p:sp>
        <p:nvSpPr>
          <p:cNvPr id="17" name="Oval 16"/>
          <p:cNvSpPr/>
          <p:nvPr/>
        </p:nvSpPr>
        <p:spPr>
          <a:xfrm>
            <a:off x="5486400" y="3962400"/>
            <a:ext cx="381000" cy="5334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705600" y="2514600"/>
            <a:ext cx="304800" cy="38100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2328198">
            <a:off x="5384394" y="900047"/>
            <a:ext cx="501438" cy="35225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010400" y="1981200"/>
            <a:ext cx="990600" cy="3810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11140"/>
            <a:ext cx="8229600" cy="631844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Way Forward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04800" y="1417638"/>
            <a:ext cx="8186766" cy="1325562"/>
          </a:xfrm>
        </p:spPr>
        <p:txBody>
          <a:bodyPr>
            <a:noAutofit/>
          </a:bodyPr>
          <a:lstStyle/>
          <a:p>
            <a:r>
              <a:rPr lang="en-US" i="1" dirty="0" smtClean="0"/>
              <a:t>3</a:t>
            </a:r>
            <a:r>
              <a:rPr lang="en-US" i="1" dirty="0" smtClean="0"/>
              <a:t>. </a:t>
            </a:r>
            <a:r>
              <a:rPr lang="en-US" i="1" dirty="0" smtClean="0"/>
              <a:t>Technical assistance to LGU to address concerns re submerged and sustenance fish </a:t>
            </a:r>
            <a:r>
              <a:rPr lang="en-US" i="1" dirty="0" err="1" smtClean="0"/>
              <a:t>cager</a:t>
            </a:r>
            <a:endParaRPr lang="en-US" i="1" dirty="0" smtClean="0"/>
          </a:p>
          <a:p>
            <a:endParaRPr lang="en-US" i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09600" y="4038600"/>
            <a:ext cx="8043890" cy="1899944"/>
          </a:xfrm>
        </p:spPr>
        <p:txBody>
          <a:bodyPr>
            <a:noAutofit/>
          </a:bodyPr>
          <a:lstStyle/>
          <a:p>
            <a:r>
              <a:rPr lang="en-US" dirty="0" smtClean="0"/>
              <a:t>Fast Facts: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sustenance </a:t>
            </a:r>
            <a:r>
              <a:rPr lang="en-US" dirty="0" err="1" smtClean="0"/>
              <a:t>cagers</a:t>
            </a:r>
            <a:r>
              <a:rPr lang="en-US" dirty="0" smtClean="0"/>
              <a:t> comprise 66% of total # of LRF </a:t>
            </a:r>
            <a:r>
              <a:rPr lang="en-US" dirty="0" err="1" smtClean="0"/>
              <a:t>cagers</a:t>
            </a:r>
            <a:r>
              <a:rPr lang="en-US" dirty="0" smtClean="0"/>
              <a:t> in 2008; expected to increase by 2010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Catches (intentionally and non-intentionally) undersized groupers for fattening in grow-</a:t>
            </a:r>
            <a:r>
              <a:rPr lang="en-US" smtClean="0"/>
              <a:t>out cages 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Submerged to depths of 20 or more meters; uses hookah for maintenance and are hard to monitor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bright="-20000" contrast="10000"/>
          </a:blip>
          <a:srcRect/>
          <a:stretch>
            <a:fillRect/>
          </a:stretch>
        </p:blipFill>
        <p:spPr>
          <a:xfrm>
            <a:off x="74612" y="1600200"/>
            <a:ext cx="4497388" cy="3373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00200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site: </a:t>
            </a:r>
            <a:br>
              <a:rPr lang="en-US" dirty="0" smtClean="0"/>
            </a:br>
            <a:r>
              <a:rPr lang="en-US" dirty="0" smtClean="0"/>
              <a:t>PALY ISLAND, TAYTAY</a:t>
            </a:r>
            <a:endParaRPr lang="en-US" dirty="0"/>
          </a:p>
        </p:txBody>
      </p:sp>
      <p:graphicFrame>
        <p:nvGraphicFramePr>
          <p:cNvPr id="13" name="Content Placeholder 7"/>
          <p:cNvGraphicFramePr>
            <a:graphicFrameLocks/>
          </p:cNvGraphicFramePr>
          <p:nvPr/>
        </p:nvGraphicFramePr>
        <p:xfrm>
          <a:off x="381000" y="2133600"/>
          <a:ext cx="3505200" cy="220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400"/>
                <a:gridCol w="1168400"/>
                <a:gridCol w="1168400"/>
              </a:tblGrid>
              <a:tr h="441960">
                <a:tc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LRF cages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LRF </a:t>
                      </a:r>
                      <a:r>
                        <a:rPr lang="en-US" dirty="0" err="1" smtClean="0"/>
                        <a:t>cagers</a:t>
                      </a:r>
                      <a:endParaRPr lang="en-US" dirty="0"/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r>
                        <a:rPr lang="en-US" dirty="0" smtClean="0"/>
                        <a:t>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225</a:t>
                      </a:r>
                      <a:endParaRPr lang="en-US" dirty="0"/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1,116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360</a:t>
                      </a:r>
                      <a:endParaRPr lang="en-US" dirty="0"/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" name="Resource use map_corals.jpg" descr="/Volumes/My Passport/ASUS/CTSP/Taytay Bay Maps/Resource use map_corals.jpg"/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 l="-4584" r="-4584"/>
          <a:stretch>
            <a:fillRect/>
          </a:stretch>
        </p:blipFill>
        <p:spPr>
          <a:xfrm>
            <a:off x="3803650" y="471487"/>
            <a:ext cx="5111750" cy="5853113"/>
          </a:xfrm>
        </p:spPr>
      </p:pic>
      <p:sp>
        <p:nvSpPr>
          <p:cNvPr id="21" name="Oval 20"/>
          <p:cNvSpPr/>
          <p:nvPr/>
        </p:nvSpPr>
        <p:spPr>
          <a:xfrm>
            <a:off x="6324600" y="4953000"/>
            <a:ext cx="381000" cy="762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Way Forward</a:t>
            </a:r>
          </a:p>
        </p:txBody>
      </p:sp>
      <p:sp>
        <p:nvSpPr>
          <p:cNvPr id="1024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i="1" dirty="0" smtClean="0"/>
              <a:t>4</a:t>
            </a:r>
            <a:r>
              <a:rPr lang="en-US" b="1" i="1" dirty="0" smtClean="0"/>
              <a:t>. </a:t>
            </a:r>
            <a:r>
              <a:rPr lang="en-US" b="1" i="1" dirty="0" smtClean="0"/>
              <a:t>Research</a:t>
            </a:r>
          </a:p>
          <a:p>
            <a:pPr lvl="1"/>
            <a:r>
              <a:rPr lang="en-US" dirty="0" smtClean="0"/>
              <a:t>1-year study in the determination of CPUE, fecundity and spawning seasonality of P. </a:t>
            </a:r>
            <a:r>
              <a:rPr lang="en-US" dirty="0" err="1" smtClean="0"/>
              <a:t>leopardus</a:t>
            </a:r>
            <a:r>
              <a:rPr lang="en-US" dirty="0" smtClean="0"/>
              <a:t> in Quezon and </a:t>
            </a:r>
            <a:r>
              <a:rPr lang="en-US" dirty="0" err="1" smtClean="0"/>
              <a:t>Taytay</a:t>
            </a:r>
            <a:r>
              <a:rPr lang="en-US" dirty="0" smtClean="0"/>
              <a:t>. (on-going)</a:t>
            </a:r>
          </a:p>
          <a:p>
            <a:pPr lvl="1"/>
            <a:r>
              <a:rPr lang="en-US" dirty="0" smtClean="0"/>
              <a:t>Database </a:t>
            </a:r>
            <a:r>
              <a:rPr lang="en-US" dirty="0" smtClean="0"/>
              <a:t>enhancement (</a:t>
            </a:r>
            <a:r>
              <a:rPr lang="en-US" dirty="0" smtClean="0"/>
              <a:t>bio</a:t>
            </a:r>
            <a:r>
              <a:rPr lang="en-US" smtClean="0"/>
              <a:t>-physical</a:t>
            </a:r>
            <a:r>
              <a:rPr lang="en-US" smtClean="0"/>
              <a:t>, </a:t>
            </a:r>
            <a:r>
              <a:rPr lang="en-US" dirty="0" smtClean="0"/>
              <a:t>socio-economic</a:t>
            </a:r>
            <a:r>
              <a:rPr lang="en-US" smtClean="0"/>
              <a:t>-cultural)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</a:p>
          <a:p>
            <a:r>
              <a:rPr lang="en-US" dirty="0" smtClean="0"/>
              <a:t>Overview</a:t>
            </a:r>
            <a:endParaRPr lang="en-US" dirty="0" smtClean="0"/>
          </a:p>
          <a:p>
            <a:r>
              <a:rPr lang="en-US" dirty="0" smtClean="0"/>
              <a:t>Stakeholders </a:t>
            </a:r>
            <a:endParaRPr lang="en-US" dirty="0" smtClean="0"/>
          </a:p>
          <a:p>
            <a:r>
              <a:rPr lang="en-US" dirty="0" err="1" smtClean="0"/>
              <a:t>Sectoral</a:t>
            </a:r>
            <a:r>
              <a:rPr lang="en-US" dirty="0" smtClean="0"/>
              <a:t> perspective on LRF sustainability</a:t>
            </a:r>
          </a:p>
          <a:p>
            <a:r>
              <a:rPr lang="en-US" dirty="0" smtClean="0"/>
              <a:t>The role of WWF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Tabon 36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279400"/>
            <a:ext cx="7200900" cy="1062038"/>
          </a:xfrm>
        </p:spPr>
        <p:txBody>
          <a:bodyPr/>
          <a:lstStyle/>
          <a:p>
            <a:pPr eaLnBrk="1" hangingPunct="1"/>
            <a:r>
              <a:rPr lang="en-US" smtClean="0"/>
              <a:t>Thank you!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467600" cy="1143000"/>
          </a:xfrm>
        </p:spPr>
        <p:txBody>
          <a:bodyPr/>
          <a:lstStyle/>
          <a:p>
            <a:pPr algn="l" eaLnBrk="1" hangingPunct="1"/>
            <a:r>
              <a:rPr lang="en-PH" sz="2800" u="sng" dirty="0" smtClean="0"/>
              <a:t>KEY PLAYERS AND STAKEHOLDERS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PH" dirty="0" smtClean="0"/>
              <a:t>Provincial Government 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PH" dirty="0" smtClean="0"/>
              <a:t>Line Agencies from National Government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PH" dirty="0" smtClean="0"/>
              <a:t>LGU’s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PH" dirty="0" smtClean="0"/>
              <a:t>PCSD/S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PH" dirty="0" smtClean="0"/>
              <a:t>TRADERS’ GROUP (PALIFTA / KAWIL)</a:t>
            </a:r>
          </a:p>
          <a:p>
            <a:pPr marL="420624" indent="-384048">
              <a:buFont typeface="Wingdings 2"/>
              <a:buChar char=""/>
              <a:defRPr/>
            </a:pPr>
            <a:r>
              <a:rPr lang="en-PH" dirty="0" smtClean="0"/>
              <a:t>Private establishments / resorts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PH" dirty="0" smtClean="0"/>
              <a:t>FARMC’s and Fisherfolks</a:t>
            </a:r>
          </a:p>
          <a:p>
            <a:pPr marL="420624" indent="-384048">
              <a:buFont typeface="Wingdings 2"/>
              <a:buChar char=""/>
              <a:defRPr/>
            </a:pPr>
            <a:r>
              <a:rPr lang="en-PH" dirty="0" smtClean="0"/>
              <a:t>NGO’s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PH" dirty="0" smtClean="0"/>
              <a:t>Academe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P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686800" cy="914400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 smtClean="0"/>
              <a:t>Sectoral</a:t>
            </a:r>
            <a:r>
              <a:rPr lang="en-US" sz="3600" dirty="0" smtClean="0"/>
              <a:t> perspective</a:t>
            </a:r>
            <a:endParaRPr lang="en-US" sz="36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457200" y="1556792"/>
          <a:ext cx="4762872" cy="4569371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</p:nvPr>
        </p:nvGraphicFramePr>
        <p:xfrm>
          <a:off x="1066800" y="838200"/>
          <a:ext cx="7391400" cy="60198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8" grpId="1">
        <p:bldAsOne/>
      </p:bldGraphic>
      <p:bldGraphic spid="8" grpId="2">
        <p:bldAsOne/>
      </p:bldGraphic>
      <p:bldGraphic spid="8" grpId="3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5762"/>
            <a:ext cx="8915400" cy="106203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3600" dirty="0" smtClean="0"/>
              <a:t>WWF Current initiatives in support of LRFF sustainability in Palawan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32248"/>
            <a:ext cx="8458200" cy="3124944"/>
          </a:xfrm>
        </p:spPr>
        <p:txBody>
          <a:bodyPr/>
          <a:lstStyle/>
          <a:p>
            <a:pPr eaLnBrk="1" hangingPunct="1"/>
            <a:r>
              <a:rPr lang="en-US" sz="3200" dirty="0" smtClean="0"/>
              <a:t>Coral Triangle Support Program (</a:t>
            </a:r>
            <a:r>
              <a:rPr lang="en-US" sz="3200" dirty="0" smtClean="0"/>
              <a:t>Province-wide)</a:t>
            </a:r>
            <a:endParaRPr lang="en-US" sz="3200" dirty="0" smtClean="0"/>
          </a:p>
          <a:p>
            <a:pPr eaLnBrk="1" hangingPunct="1"/>
            <a:r>
              <a:rPr lang="en-US" sz="3200" dirty="0" smtClean="0"/>
              <a:t>Coral Triangle Network Initiative (</a:t>
            </a:r>
            <a:r>
              <a:rPr lang="en-US" sz="3200" dirty="0" err="1" smtClean="0"/>
              <a:t>Taytay</a:t>
            </a:r>
            <a:r>
              <a:rPr lang="en-US" sz="3200" dirty="0" smtClean="0"/>
              <a:t>)</a:t>
            </a:r>
          </a:p>
          <a:p>
            <a:pPr eaLnBrk="1" hangingPunct="1"/>
            <a:r>
              <a:rPr lang="en-US" sz="3200" dirty="0" smtClean="0"/>
              <a:t> Live Reef Food Fish Sustainability (Quezon)</a:t>
            </a:r>
          </a:p>
          <a:p>
            <a:pPr eaLnBrk="1" hangingPunct="1"/>
            <a:r>
              <a:rPr lang="en-US" sz="3200" dirty="0" err="1" smtClean="0"/>
              <a:t>Tubbataha</a:t>
            </a:r>
            <a:r>
              <a:rPr lang="en-US" sz="3200" dirty="0" smtClean="0"/>
              <a:t> MPA (</a:t>
            </a:r>
            <a:r>
              <a:rPr lang="en-US" sz="3200" dirty="0" err="1" smtClean="0"/>
              <a:t>Cagayancillo</a:t>
            </a:r>
            <a:r>
              <a:rPr lang="en-US" sz="3200" dirty="0" smtClean="0"/>
              <a:t>) </a:t>
            </a:r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0" y="5794375"/>
            <a:ext cx="9144000" cy="1063625"/>
            <a:chOff x="0" y="3650"/>
            <a:chExt cx="5760" cy="670"/>
          </a:xfrm>
        </p:grpSpPr>
        <p:pic>
          <p:nvPicPr>
            <p:cNvPr id="4101" name="Picture 5" descr="p000000047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3655"/>
              <a:ext cx="1008" cy="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2" name="Picture 6" descr="p00000004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72" y="3650"/>
              <a:ext cx="1008" cy="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3" name="Picture 7" descr="p000000044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654"/>
              <a:ext cx="1008" cy="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8" descr="p000000047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60" y="3654"/>
              <a:ext cx="1008" cy="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5" name="Picture 9" descr="p000000049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32" y="3654"/>
              <a:ext cx="1008" cy="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6" name="Picture 10" descr="p000000048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52" y="3654"/>
              <a:ext cx="1008" cy="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Palawan mu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213" y="-457200"/>
            <a:ext cx="10285413" cy="794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Oval 5"/>
          <p:cNvSpPr>
            <a:spLocks noChangeArrowheads="1"/>
          </p:cNvSpPr>
          <p:nvPr/>
        </p:nvSpPr>
        <p:spPr bwMode="auto">
          <a:xfrm>
            <a:off x="5364163" y="1341438"/>
            <a:ext cx="1584325" cy="208756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Oval 7"/>
          <p:cNvSpPr>
            <a:spLocks noChangeArrowheads="1"/>
          </p:cNvSpPr>
          <p:nvPr/>
        </p:nvSpPr>
        <p:spPr bwMode="auto">
          <a:xfrm>
            <a:off x="7524750" y="3789363"/>
            <a:ext cx="935038" cy="1008062"/>
          </a:xfrm>
          <a:prstGeom prst="ellips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Oval 8"/>
          <p:cNvSpPr>
            <a:spLocks noChangeArrowheads="1"/>
          </p:cNvSpPr>
          <p:nvPr/>
        </p:nvSpPr>
        <p:spPr bwMode="auto">
          <a:xfrm>
            <a:off x="5651500" y="4868863"/>
            <a:ext cx="935038" cy="1008062"/>
          </a:xfrm>
          <a:prstGeom prst="ellips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Oval 9"/>
          <p:cNvSpPr>
            <a:spLocks noChangeArrowheads="1"/>
          </p:cNvSpPr>
          <p:nvPr/>
        </p:nvSpPr>
        <p:spPr bwMode="auto">
          <a:xfrm>
            <a:off x="4572000" y="2708275"/>
            <a:ext cx="863600" cy="8636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Oval 10"/>
          <p:cNvSpPr>
            <a:spLocks noChangeArrowheads="1"/>
          </p:cNvSpPr>
          <p:nvPr/>
        </p:nvSpPr>
        <p:spPr bwMode="auto">
          <a:xfrm>
            <a:off x="2843808" y="4581127"/>
            <a:ext cx="576064" cy="504057"/>
          </a:xfrm>
          <a:prstGeom prst="ellipse">
            <a:avLst/>
          </a:prstGeom>
          <a:noFill/>
          <a:ln w="254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128" name="Oval 11"/>
          <p:cNvSpPr>
            <a:spLocks noChangeArrowheads="1"/>
          </p:cNvSpPr>
          <p:nvPr/>
        </p:nvSpPr>
        <p:spPr bwMode="auto">
          <a:xfrm>
            <a:off x="5821363" y="646113"/>
            <a:ext cx="574675" cy="576262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Text Box 12"/>
          <p:cNvSpPr txBox="1">
            <a:spLocks noChangeArrowheads="1"/>
          </p:cNvSpPr>
          <p:nvPr/>
        </p:nvSpPr>
        <p:spPr bwMode="auto">
          <a:xfrm>
            <a:off x="457200" y="2514600"/>
            <a:ext cx="23749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5000"/>
              </a:spcBef>
            </a:pPr>
            <a:r>
              <a:rPr lang="en-US" sz="1600" dirty="0">
                <a:latin typeface="Arial" charset="0"/>
              </a:rPr>
              <a:t>LRFT cluster</a:t>
            </a:r>
          </a:p>
          <a:p>
            <a:pPr>
              <a:spcBef>
                <a:spcPct val="25000"/>
              </a:spcBef>
            </a:pPr>
            <a:r>
              <a:rPr lang="en-US" sz="1600" dirty="0" smtClean="0">
                <a:latin typeface="Arial" charset="0"/>
              </a:rPr>
              <a:t>LRFT </a:t>
            </a:r>
            <a:r>
              <a:rPr lang="en-US" sz="1600" dirty="0">
                <a:latin typeface="Arial" charset="0"/>
              </a:rPr>
              <a:t>exploratory</a:t>
            </a:r>
          </a:p>
          <a:p>
            <a:pPr>
              <a:spcBef>
                <a:spcPct val="25000"/>
              </a:spcBef>
            </a:pPr>
            <a:r>
              <a:rPr lang="en-US" sz="1600" dirty="0">
                <a:latin typeface="Arial" charset="0"/>
              </a:rPr>
              <a:t>MPA </a:t>
            </a:r>
            <a:r>
              <a:rPr lang="en-US" sz="1600" dirty="0" smtClean="0">
                <a:latin typeface="Arial" charset="0"/>
              </a:rPr>
              <a:t>effectiveness</a:t>
            </a:r>
          </a:p>
          <a:p>
            <a:pPr>
              <a:spcBef>
                <a:spcPct val="25000"/>
              </a:spcBef>
            </a:pPr>
            <a:r>
              <a:rPr lang="en-US" sz="1600" dirty="0" smtClean="0">
                <a:latin typeface="Arial" charset="0"/>
              </a:rPr>
              <a:t>EAFM Expansion Area</a:t>
            </a:r>
            <a:endParaRPr lang="en-US" sz="1600" dirty="0">
              <a:latin typeface="Arial" charset="0"/>
            </a:endParaRPr>
          </a:p>
        </p:txBody>
      </p:sp>
      <p:sp>
        <p:nvSpPr>
          <p:cNvPr id="5130" name="Oval 13"/>
          <p:cNvSpPr>
            <a:spLocks noChangeArrowheads="1"/>
          </p:cNvSpPr>
          <p:nvPr/>
        </p:nvSpPr>
        <p:spPr bwMode="auto">
          <a:xfrm>
            <a:off x="168523" y="2625130"/>
            <a:ext cx="231846" cy="19052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1" name="Oval 14"/>
          <p:cNvSpPr>
            <a:spLocks noChangeArrowheads="1"/>
          </p:cNvSpPr>
          <p:nvPr/>
        </p:nvSpPr>
        <p:spPr bwMode="auto">
          <a:xfrm>
            <a:off x="168523" y="2912368"/>
            <a:ext cx="218256" cy="187424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2" name="Oval 15"/>
          <p:cNvSpPr>
            <a:spLocks noChangeArrowheads="1"/>
          </p:cNvSpPr>
          <p:nvPr/>
        </p:nvSpPr>
        <p:spPr bwMode="auto">
          <a:xfrm>
            <a:off x="152400" y="3200400"/>
            <a:ext cx="248408" cy="168870"/>
          </a:xfrm>
          <a:prstGeom prst="ellips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 rot="2052095">
            <a:off x="2813955" y="3742731"/>
            <a:ext cx="845556" cy="1457157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168522" y="3488431"/>
            <a:ext cx="231155" cy="174583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 rot="2052095">
            <a:off x="3888634" y="4315476"/>
            <a:ext cx="376493" cy="6654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" y="11430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LRFFS Support projects and Sites in Palawan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295400" y="-152400"/>
            <a:ext cx="3276600" cy="1143000"/>
          </a:xfrm>
        </p:spPr>
        <p:txBody>
          <a:bodyPr/>
          <a:lstStyle/>
          <a:p>
            <a:pPr eaLnBrk="1" hangingPunct="1"/>
            <a:r>
              <a:rPr lang="en-PH" sz="3600" u="sng" smtClean="0"/>
              <a:t>LOCATION</a:t>
            </a:r>
          </a:p>
        </p:txBody>
      </p:sp>
      <p:pic>
        <p:nvPicPr>
          <p:cNvPr id="7171" name="Content Placeholder 3" descr="Coral Cover Palaw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914400"/>
            <a:ext cx="2743200" cy="3549650"/>
          </a:xfrm>
        </p:spPr>
      </p:pic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 cstate="print"/>
          <a:srcRect r="62338"/>
          <a:stretch>
            <a:fillRect/>
          </a:stretch>
        </p:blipFill>
        <p:spPr bwMode="auto">
          <a:xfrm>
            <a:off x="7294563" y="0"/>
            <a:ext cx="184943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Resource use map_coral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19200"/>
            <a:ext cx="43434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620000" y="990600"/>
            <a:ext cx="381000" cy="762000"/>
          </a:xfrm>
          <a:prstGeom prst="rect">
            <a:avLst/>
          </a:prstGeom>
          <a:noFill/>
          <a:ln w="34925" cmpd="sng">
            <a:solidFill>
              <a:srgbClr val="FF0000"/>
            </a:solidFill>
          </a:ln>
          <a:effectLst>
            <a:outerShdw blurRad="444500" dist="939800" dir="10080000" algn="ctr" rotWithShape="0">
              <a:srgbClr val="000000">
                <a:alpha val="6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/>
          </a:p>
        </p:txBody>
      </p:sp>
      <p:sp>
        <p:nvSpPr>
          <p:cNvPr id="9" name="Rectangle 8"/>
          <p:cNvSpPr/>
          <p:nvPr/>
        </p:nvSpPr>
        <p:spPr>
          <a:xfrm>
            <a:off x="6248400" y="1981200"/>
            <a:ext cx="228600" cy="457200"/>
          </a:xfrm>
          <a:prstGeom prst="rect">
            <a:avLst/>
          </a:prstGeom>
          <a:noFill/>
          <a:ln w="41275" cmpd="sng">
            <a:solidFill>
              <a:srgbClr val="FF0000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/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3657600" y="2286000"/>
            <a:ext cx="2590800" cy="1371600"/>
          </a:xfrm>
          <a:prstGeom prst="straightConnector1">
            <a:avLst/>
          </a:prstGeom>
          <a:ln w="63500" cmpd="sng">
            <a:solidFill>
              <a:srgbClr val="FF0000">
                <a:alpha val="95000"/>
              </a:srgbClr>
            </a:solidFill>
            <a:tailEnd type="arrow"/>
          </a:ln>
          <a:effectLst>
            <a:outerShdw blurRad="101600" dist="101600" dir="5940000" sx="105000" sy="105000" algn="l" rotWithShape="0">
              <a:prstClr val="black">
                <a:alpha val="8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57813" y="381000"/>
            <a:ext cx="142398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PH" sz="2400" b="1" dirty="0">
                <a:latin typeface="+mj-lt"/>
                <a:cs typeface="+mn-cs"/>
              </a:rPr>
              <a:t>PALAWAN</a:t>
            </a:r>
          </a:p>
        </p:txBody>
      </p:sp>
      <p:sp>
        <p:nvSpPr>
          <p:cNvPr id="7178" name="TextBox 16"/>
          <p:cNvSpPr txBox="1">
            <a:spLocks noChangeArrowheads="1"/>
          </p:cNvSpPr>
          <p:nvPr/>
        </p:nvSpPr>
        <p:spPr bwMode="auto">
          <a:xfrm>
            <a:off x="2971800" y="1752600"/>
            <a:ext cx="1033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PH" sz="1400" b="1">
                <a:solidFill>
                  <a:schemeClr val="bg1"/>
                </a:solidFill>
              </a:rPr>
              <a:t>TAYTAY BAY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8763000" y="40386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7162800" y="1524000"/>
            <a:ext cx="457200" cy="4572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  <a:effectLst>
            <a:outerShdw blurRad="50800" dist="152400" dir="5400000" algn="ctr" rotWithShape="0">
              <a:srgbClr val="000000">
                <a:alpha val="62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5" cstate="print"/>
          <a:srcRect l="28118" t="22222" b="14815"/>
          <a:stretch>
            <a:fillRect/>
          </a:stretch>
        </p:blipFill>
        <p:spPr bwMode="auto">
          <a:xfrm>
            <a:off x="381000" y="162798"/>
            <a:ext cx="1083902" cy="6754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Intervention outline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382000" cy="639762"/>
          </a:xfrm>
        </p:spPr>
        <p:txBody>
          <a:bodyPr>
            <a:normAutofit/>
          </a:bodyPr>
          <a:lstStyle/>
          <a:p>
            <a:r>
              <a:rPr lang="en-US" i="1" dirty="0" smtClean="0"/>
              <a:t>1. Baseline Data Gathering and Review of Existing efforts </a:t>
            </a: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Existing policies and current practices / systems re LRFF sector</a:t>
            </a:r>
          </a:p>
          <a:p>
            <a:r>
              <a:rPr lang="en-US" dirty="0" smtClean="0"/>
              <a:t>Scientific and socio-economic assessments</a:t>
            </a:r>
          </a:p>
          <a:p>
            <a:r>
              <a:rPr lang="en-US" dirty="0" smtClean="0"/>
              <a:t>Environmental Law Enforcement Capability Index</a:t>
            </a:r>
          </a:p>
          <a:p>
            <a:r>
              <a:rPr lang="en-US" dirty="0" smtClean="0"/>
              <a:t>Gaps identification</a:t>
            </a:r>
          </a:p>
          <a:p>
            <a:endParaRPr lang="en-US" dirty="0"/>
          </a:p>
        </p:txBody>
      </p:sp>
      <p:pic>
        <p:nvPicPr>
          <p:cNvPr id="7" name="Content Placeholder 6" descr="tabuyo (43)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-15174" b="-15174"/>
          <a:stretch>
            <a:fillRect/>
          </a:stretch>
        </p:blipFill>
        <p:spPr>
          <a:xfrm>
            <a:off x="4724400" y="2743200"/>
            <a:ext cx="4041775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2. Sustainability Planning</a:t>
            </a: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Presentation and validation of study results</a:t>
            </a:r>
          </a:p>
          <a:p>
            <a:r>
              <a:rPr lang="en-US" dirty="0" smtClean="0"/>
              <a:t>Community and LGU meetings</a:t>
            </a:r>
          </a:p>
          <a:p>
            <a:r>
              <a:rPr lang="en-US" dirty="0" smtClean="0"/>
              <a:t>Planning workshops</a:t>
            </a:r>
            <a:endParaRPr lang="en-US" dirty="0"/>
          </a:p>
        </p:txBody>
      </p:sp>
      <p:pic>
        <p:nvPicPr>
          <p:cNvPr id="8" name="Content Placeholder 7" descr="september Quezon MPA planning 018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-15174" b="-1517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3 - &amp;quot;Coral Triangle Support Partnership&amp;#x0D;&amp;#x0A;(CTSP) project &amp;quot;&quot;/&gt;&lt;property id=&quot;20307&quot; value=&quot;256&quot;/&gt;&lt;/object&gt;&lt;object type=&quot;3&quot; unique_id=&quot;10005&quot;&gt;&lt;property id=&quot;20148&quot; value=&quot;5&quot;/&gt;&lt;property id=&quot;20300&quot; value=&quot;Slide 7&quot;/&gt;&lt;property id=&quot;20307&quot; value=&quot;278&quot;/&gt;&lt;/object&gt;&lt;object type=&quot;3&quot; unique_id=&quot;10006&quot;&gt;&lt;property id=&quot;20148&quot; value=&quot;5&quot;/&gt;&lt;property id=&quot;20300&quot; value=&quot;Slide 4&quot;/&gt;&lt;property id=&quot;20307&quot; value=&quot;257&quot;/&gt;&lt;/object&gt;&lt;object type=&quot;3&quot; unique_id=&quot;10007&quot;&gt;&lt;property id=&quot;20148&quot; value=&quot;5&quot;/&gt;&lt;property id=&quot;20300&quot; value=&quot;Slide 9&quot;/&gt;&lt;property id=&quot;20307&quot; value=&quot;279&quot;/&gt;&lt;/object&gt;&lt;object type=&quot;3&quot; unique_id=&quot;10008&quot;&gt;&lt;property id=&quot;20148&quot; value=&quot;5&quot;/&gt;&lt;property id=&quot;20300&quot; value=&quot;Slide 10&quot;/&gt;&lt;property id=&quot;20307&quot; value=&quot;280&quot;/&gt;&lt;/object&gt;&lt;object type=&quot;3&quot; unique_id=&quot;10009&quot;&gt;&lt;property id=&quot;20148&quot; value=&quot;5&quot;/&gt;&lt;property id=&quot;20300&quot; value=&quot;Slide 12&quot;/&gt;&lt;property id=&quot;20307&quot; value=&quot;290&quot;/&gt;&lt;/object&gt;&lt;object type=&quot;3&quot; unique_id=&quot;10066&quot;&gt;&lt;property id=&quot;20148&quot; value=&quot;5&quot;/&gt;&lt;property id=&quot;20300&quot; value=&quot;Slide 5&quot;/&gt;&lt;property id=&quot;20307&quot; value=&quot;291&quot;/&gt;&lt;/object&gt;&lt;object type=&quot;3&quot; unique_id=&quot;10076&quot;&gt;&lt;property id=&quot;20148&quot; value=&quot;5&quot;/&gt;&lt;property id=&quot;20300&quot; value=&quot;Slide 6 - &amp;quot;Timeline of development&amp;quot;&quot;/&gt;&lt;property id=&quot;20307&quot; value=&quot;292&quot;/&gt;&lt;/object&gt;&lt;object type=&quot;3&quot; unique_id=&quot;10177&quot;&gt;&lt;property id=&quot;20148&quot; value=&quot;5&quot;/&gt;&lt;property id=&quot;20300&quot; value=&quot;Slide 8&quot;/&gt;&lt;property id=&quot;20307&quot; value=&quot;293&quot;/&gt;&lt;/object&gt;&lt;object type=&quot;3&quot; unique_id=&quot;10277&quot;&gt;&lt;property id=&quot;20148&quot; value=&quot;5&quot;/&gt;&lt;property id=&quot;20300&quot; value=&quot;Slide 13&quot;/&gt;&lt;property id=&quot;20307&quot; value=&quot;294&quot;/&gt;&lt;/object&gt;&lt;object type=&quot;3&quot; unique_id=&quot;10383&quot;&gt;&lt;property id=&quot;20148&quot; value=&quot;5&quot;/&gt;&lt;property id=&quot;20300&quot; value=&quot;Slide 14 - &amp;quot;Objective 2: &amp;#x0D;&amp;#x0A;MPA and MPA Networks&amp;quot;&quot;/&gt;&lt;property id=&quot;20307&quot; value=&quot;296&quot;/&gt;&lt;/object&gt;&lt;object type=&quot;3&quot; unique_id=&quot;10384&quot;&gt;&lt;property id=&quot;20148&quot; value=&quot;5&quot;/&gt;&lt;property id=&quot;20300&quot; value=&quot;Slide 15 - &amp;quot;MPA and MPA Networks&amp;quot;&quot;/&gt;&lt;property id=&quot;20307&quot; value=&quot;297&quot;/&gt;&lt;/object&gt;&lt;object type=&quot;3&quot; unique_id=&quot;10385&quot;&gt;&lt;property id=&quot;20148&quot; value=&quot;5&quot;/&gt;&lt;property id=&quot;20300&quot; value=&quot;Slide 16&quot;/&gt;&lt;property id=&quot;20307&quot; value=&quot;298&quot;/&gt;&lt;/object&gt;&lt;object type=&quot;3&quot; unique_id=&quot;10386&quot;&gt;&lt;property id=&quot;20148&quot; value=&quot;5&quot;/&gt;&lt;property id=&quot;20300&quot; value=&quot;Slide 17 - &amp;quot;Objective 3:&amp;#x0D;&amp;#x0A;Climate Change Adaptation&amp;quot;&quot;/&gt;&lt;property id=&quot;20307&quot; value=&quot;299&quot;/&gt;&lt;/object&gt;&lt;object type=&quot;3&quot; unique_id=&quot;10387&quot;&gt;&lt;property id=&quot;20148&quot; value=&quot;5&quot;/&gt;&lt;property id=&quot;20300&quot; value=&quot;Slide 18 - &amp;quot;Climate Change Adaptation&amp;quot;&quot;/&gt;&lt;property id=&quot;20307&quot; value=&quot;300&quot;/&gt;&lt;/object&gt;&lt;object type=&quot;3&quot; unique_id=&quot;10388&quot;&gt;&lt;property id=&quot;20148&quot; value=&quot;5&quot;/&gt;&lt;property id=&quot;20300&quot; value=&quot;Slide 19 - &amp;quot;Objective 4: Seascape&amp;quot;&quot;/&gt;&lt;property id=&quot;20307&quot; value=&quot;301&quot;/&gt;&lt;/object&gt;&lt;object type=&quot;3&quot; unique_id=&quot;10918&quot;&gt;&lt;property id=&quot;20148&quot; value=&quot;5&quot;/&gt;&lt;property id=&quot;20300&quot; value=&quot;Slide 20 - &amp;quot;Province-wide activities&amp;quot;&quot;/&gt;&lt;property id=&quot;20307&quot; value=&quot;303&quot;/&gt;&lt;/object&gt;&lt;object type=&quot;3&quot; unique_id=&quot;10919&quot;&gt;&lt;property id=&quot;20148&quot; value=&quot;5&quot;/&gt;&lt;property id=&quot;20300&quot; value=&quot;Slide 22 - &amp;quot;LRFT cluster: &amp;#x0D;&amp;#x0A;Taytay, Araceli, Dumaran, Linapacan, east El Nido &amp;quot;&quot;/&gt;&lt;property id=&quot;20307&quot; value=&quot;304&quot;/&gt;&lt;/object&gt;&lt;object type=&quot;3&quot; unique_id=&quot;10920&quot;&gt;&lt;property id=&quot;20148&quot; value=&quot;5&quot;/&gt;&lt;property id=&quot;20300&quot; value=&quot;Slide 23 - &amp;quot;Municipality specific&amp;quot;&quot;/&gt;&lt;property id=&quot;20307&quot; value=&quot;305&quot;/&gt;&lt;/object&gt;&lt;object type=&quot;3&quot; unique_id=&quot;10965&quot;&gt;&lt;property id=&quot;20148&quot; value=&quot;5&quot;/&gt;&lt;property id=&quot;20300&quot; value=&quot;Slide 21&quot;/&gt;&lt;property id=&quot;20307&quot; value=&quot;306&quot;/&gt;&lt;/object&gt;&lt;object type=&quot;3&quot; unique_id=&quot;10966&quot;&gt;&lt;property id=&quot;20148&quot; value=&quot;5&quot;/&gt;&lt;property id=&quot;20300&quot; value=&quot;Slide 1 - &amp;quot;WWF-Philippines Initiatives &amp;#x0D;&amp;#x0A;in Palawan&amp;quot;&quot;/&gt;&lt;property id=&quot;20307&quot; value=&quot;308&quot;/&gt;&lt;/object&gt;&lt;object type=&quot;3&quot; unique_id=&quot;10967&quot;&gt;&lt;property id=&quot;20148&quot; value=&quot;5&quot;/&gt;&lt;property id=&quot;20300&quot; value=&quot;Slide 2 - &amp;quot;WWF initiatives in Palawan&amp;quot;&quot;/&gt;&lt;property id=&quot;20307&quot; value=&quot;307&quot;/&gt;&lt;/object&gt;&lt;object type=&quot;3&quot; unique_id=&quot;10968&quot;&gt;&lt;property id=&quot;20148&quot; value=&quot;5&quot;/&gt;&lt;property id=&quot;20300&quot; value=&quot;Slide 11 - &amp;quot;WWF LRFT initiative in Palawan&amp;quot;&quot;/&gt;&lt;property id=&quot;20307&quot; value=&quot;309&quot;/&gt;&lt;/object&gt;&lt;object type=&quot;3&quot; unique_id=&quot;10969&quot;&gt;&lt;property id=&quot;20148&quot; value=&quot;5&quot;/&gt;&lt;property id=&quot;20300&quot; value=&quot;Slide 24 - &amp;quot;Thank you!&amp;quot;&quot;/&gt;&lt;property id=&quot;20307&quot; value=&quot;31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2336</TotalTime>
  <Words>833</Words>
  <Application>Microsoft Macintosh PowerPoint</Application>
  <PresentationFormat>On-screen Show (4:3)</PresentationFormat>
  <Paragraphs>169</Paragraphs>
  <Slides>20</Slides>
  <Notes>7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An NGO perspective: A multi-sector, multi stakeholder approach to aiding fisheries recovery  through establishing a resource managed area</vt:lpstr>
      <vt:lpstr>Presentation Outline</vt:lpstr>
      <vt:lpstr>KEY PLAYERS AND STAKEHOLDERS</vt:lpstr>
      <vt:lpstr>Sectoral perspective</vt:lpstr>
      <vt:lpstr>WWF Current initiatives in support of LRFF sustainability in Palawan</vt:lpstr>
      <vt:lpstr>Slide 6</vt:lpstr>
      <vt:lpstr>LOCATION</vt:lpstr>
      <vt:lpstr>Intervention outline</vt:lpstr>
      <vt:lpstr>Slide 9</vt:lpstr>
      <vt:lpstr>Slide 10</vt:lpstr>
      <vt:lpstr>Slide 11</vt:lpstr>
      <vt:lpstr>Slide 12</vt:lpstr>
      <vt:lpstr>Projected Annual Revenue from Fishery Sector based on Studies and Existing Policies</vt:lpstr>
      <vt:lpstr>Way Forward</vt:lpstr>
      <vt:lpstr>Way Forward</vt:lpstr>
      <vt:lpstr>Way Forward</vt:lpstr>
      <vt:lpstr>Slide 17</vt:lpstr>
      <vt:lpstr>Sample site:  PALY ISLAND, TAYTAY</vt:lpstr>
      <vt:lpstr>Way Forward</vt:lpstr>
      <vt:lpstr>Thank you!</vt:lpstr>
    </vt:vector>
  </TitlesOfParts>
  <Company>WWF International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&amp; Industry Engagement: Criteria, Guidelines, Existing Practice and Opportunities</dc:title>
  <dc:creator>Matthew Wilkinson</dc:creator>
  <cp:lastModifiedBy>Mavic Matillano</cp:lastModifiedBy>
  <cp:revision>142</cp:revision>
  <dcterms:created xsi:type="dcterms:W3CDTF">2011-03-01T01:12:17Z</dcterms:created>
  <dcterms:modified xsi:type="dcterms:W3CDTF">2011-03-01T01:21:46Z</dcterms:modified>
</cp:coreProperties>
</file>