
<file path=[Content_Types].xml><?xml version="1.0" encoding="utf-8"?>
<Types xmlns="http://schemas.openxmlformats.org/package/2006/content-types">
  <Override PartName="/ppt/slides/slide41.xml" ContentType="application/vnd.openxmlformats-officedocument.presentationml.slide+xml"/>
  <Override PartName="/ppt/notesSlides/notesSlide16.xml" ContentType="application/vnd.openxmlformats-officedocument.presentationml.notesSlide+xml"/>
  <Override PartName="/ppt/slides/slide18.xml" ContentType="application/vnd.openxmlformats-officedocument.presentationml.slide+xml"/>
  <Override PartName="/ppt/slides/slide28.xml" ContentType="application/vnd.openxmlformats-officedocument.presentationml.slide+xml"/>
  <Override PartName="/ppt/charts/chart11.xml" ContentType="application/vnd.openxmlformats-officedocument.drawingml.chart+xml"/>
  <Override PartName="/ppt/slides/slide37.xml" ContentType="application/vnd.openxmlformats-officedocument.presentationml.slide+xml"/>
  <Override PartName="/ppt/charts/chart20.xml" ContentType="application/vnd.openxmlformats-officedocument.drawingml.chart+xml"/>
  <Override PartName="/ppt/slides/slide9.xml" ContentType="application/vnd.openxmlformats-officedocument.presentationml.slide+xml"/>
  <Override PartName="/ppt/charts/chart30.xml" ContentType="application/vnd.openxmlformats-officedocument.drawingml.chart+xml"/>
  <Override PartName="/ppt/notesMasters/notesMaster1.xml" ContentType="application/vnd.openxmlformats-officedocument.presentationml.notesMaster+xml"/>
  <Override PartName="/ppt/tags/tag1.xml" ContentType="application/vnd.openxmlformats-officedocument.presentationml.tags+xml"/>
  <Default Extension="vml" ContentType="application/vnd.openxmlformats-officedocument.vmlDrawing"/>
  <Override PartName="/ppt/tags/tag12.xml" ContentType="application/vnd.openxmlformats-officedocument.presentationml.tags+xml"/>
  <Override PartName="/ppt/theme/theme1.xml" ContentType="application/vnd.openxmlformats-officedocument.theme+xml"/>
  <Override PartName="/ppt/charts/chart17.xml" ContentType="application/vnd.openxmlformats-officedocument.drawingml.chart+xml"/>
  <Override PartName="/ppt/notesSlides/notesSlide2.xml" ContentType="application/vnd.openxmlformats-officedocument.presentationml.notesSlide+xml"/>
  <Override PartName="/ppt/tags/tag22.xml" ContentType="application/vnd.openxmlformats-officedocument.presentationml.tags+xml"/>
  <Override PartName="/ppt/charts/chart26.xml" ContentType="application/vnd.openxmlformats-officedocument.drawingml.chart+xml"/>
  <Override PartName="/ppt/tags/tag31.xml" ContentType="application/vnd.openxmlformats-officedocument.presentationml.tags+xml"/>
  <Override PartName="/ppt/embeddings/oleObject1.bin" ContentType="application/vnd.openxmlformats-officedocument.oleObject"/>
  <Override PartName="/ppt/tags/tag7.xml" ContentType="application/vnd.openxmlformats-officedocument.presentationml.tags+xml"/>
  <Override PartName="/ppt/tags/tag18.xml" ContentType="application/vnd.openxmlformats-officedocument.presentationml.tags+xml"/>
  <Default Extension="jpeg" ContentType="image/jpeg"/>
  <Override PartName="/ppt/notesSlides/notesSlide11.xml" ContentType="application/vnd.openxmlformats-officedocument.presentationml.notesSlide+xml"/>
  <Override PartName="/ppt/tags/tag28.xml" ContentType="application/vnd.openxmlformats-officedocument.presentationml.tags+xml"/>
  <Override PartName="/ppt/slides/slide13.xml" ContentType="application/vnd.openxmlformats-officedocument.presentationml.slide+xml"/>
  <Override PartName="/ppt/tags/tag37.xml" ContentType="application/vnd.openxmlformats-officedocument.presentationml.tags+xml"/>
  <Override PartName="/ppt/slides/slide23.xml" ContentType="application/vnd.openxmlformats-officedocument.presentationml.slide+xml"/>
  <Override PartName="/ppt/charts/chart6.xml" ContentType="application/vnd.openxmlformats-officedocument.drawingml.chart+xml"/>
  <Override PartName="/ppt/slides/slide32.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s/slide42.xml" ContentType="application/vnd.openxmlformats-officedocument.presentationml.slide+xml"/>
  <Override PartName="/ppt/notesSlides/notesSlide17.xml" ContentType="application/vnd.openxmlformats-officedocument.presentationml.notesSlide+xml"/>
  <Override PartName="/ppt/slides/slide19.xml" ContentType="application/vnd.openxmlformats-officedocument.presentationml.slide+xml"/>
  <Override PartName="/ppt/slideLayouts/slideLayout10.xml" ContentType="application/vnd.openxmlformats-officedocument.presentationml.slideLayout+xml"/>
  <Override PartName="/ppt/slides/slide29.xml" ContentType="application/vnd.openxmlformats-officedocument.presentationml.slide+xml"/>
  <Override PartName="/ppt/charts/chart12.xml" ContentType="application/vnd.openxmlformats-officedocument.drawingml.chart+xml"/>
  <Override PartName="/ppt/slides/slide38.xml" ContentType="application/vnd.openxmlformats-officedocument.presentationml.slide+xml"/>
  <Override PartName="/ppt/charts/chart21.xml" ContentType="application/vnd.openxmlformats-officedocument.drawingml.chart+xml"/>
  <Override PartName="/ppt/charts/chart31.xml" ContentType="application/vnd.openxmlformats-officedocument.drawingml.chart+xml"/>
  <Override PartName="/ppt/tags/tag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charts/chart18.xml" ContentType="application/vnd.openxmlformats-officedocument.drawingml.chart+xml"/>
  <Override PartName="/ppt/notesSlides/notesSlide3.xml" ContentType="application/vnd.openxmlformats-officedocument.presentationml.notesSlide+xml"/>
  <Override PartName="/docProps/custom.xml" ContentType="application/vnd.openxmlformats-officedocument.custom-properties+xml"/>
  <Override PartName="/ppt/tags/tag23.xml" ContentType="application/vnd.openxmlformats-officedocument.presentationml.tags+xml"/>
  <Override PartName="/ppt/charts/chart27.xml" ContentType="application/vnd.openxmlformats-officedocument.drawingml.chart+xml"/>
  <Default Extension="emf" ContentType="image/x-emf"/>
  <Override PartName="/ppt/embeddings/oleObject2.bin" ContentType="application/vnd.openxmlformats-officedocument.oleObject"/>
  <Override PartName="/ppt/tags/tag32.xml" ContentType="application/vnd.openxmlformats-officedocument.presentationml.tags+xml"/>
  <Override PartName="/ppt/charts/chart1.xml" ContentType="application/vnd.openxmlformats-officedocument.drawingml.chart+xml"/>
  <Override PartName="/ppt/tags/tag8.xml" ContentType="application/vnd.openxmlformats-officedocument.presentationml.tags+xml"/>
  <Override PartName="/ppt/tags/tag19.xml" ContentType="application/vnd.openxmlformats-officedocument.presentationml.tags+xml"/>
  <Override PartName="/ppt/notesSlides/notesSlide8.xml" ContentType="application/vnd.openxmlformats-officedocument.presentationml.notesSlide+xml"/>
  <Override PartName="/ppt/notesSlides/notesSlide12.xml" ContentType="application/vnd.openxmlformats-officedocument.presentationml.notesSlide+xml"/>
  <Override PartName="/ppt/tags/tag29.xml" ContentType="application/vnd.openxmlformats-officedocument.presentationml.tags+xml"/>
  <Override PartName="/ppt/slides/slide14.xml" ContentType="application/vnd.openxmlformats-officedocument.presentationml.slide+xml"/>
  <Override PartName="/ppt/tags/tag38.xml" ContentType="application/vnd.openxmlformats-officedocument.presentationml.tags+xml"/>
  <Override PartName="/ppt/charts/chart7.xml" ContentType="application/vnd.openxmlformats-officedocument.drawingml.chart+xml"/>
  <Default Extension="bin" ContentType="application/vnd.openxmlformats-officedocument.presentationml.printerSettings"/>
  <Override PartName="/ppt/slides/slide24.xml" ContentType="application/vnd.openxmlformats-officedocument.presentationml.slide+xml"/>
  <Override PartName="/ppt/slides/slide33.xml" ContentType="application/vnd.openxmlformats-officedocument.presentationml.slide+xml"/>
  <Override PartName="/ppt/slides/slide5.xml" ContentType="application/vnd.openxmlformats-officedocument.presentationml.slide+xml"/>
  <Default Extension="xml" ContentType="application/xml"/>
  <Override PartName="/ppt/slideLayouts/slideLayout6.xml" ContentType="application/vnd.openxmlformats-officedocument.presentationml.slideLayout+xml"/>
  <Override PartName="/ppt/tableStyles.xml" ContentType="application/vnd.openxmlformats-officedocument.presentationml.tableStyles+xml"/>
  <Override PartName="/ppt/notesSlides/notesSlide18.xml" ContentType="application/vnd.openxmlformats-officedocument.presentationml.notesSlide+xml"/>
  <Override PartName="/ppt/slideLayouts/slideLayout11.xml" ContentType="application/vnd.openxmlformats-officedocument.presentationml.slideLayout+xml"/>
  <Override PartName="/ppt/charts/chart13.xml" ContentType="application/vnd.openxmlformats-officedocument.drawingml.chart+xml"/>
  <Override PartName="/docProps/app.xml" ContentType="application/vnd.openxmlformats-officedocument.extended-properties+xml"/>
  <Override PartName="/ppt/slides/slide39.xml" ContentType="application/vnd.openxmlformats-officedocument.presentationml.slide+xml"/>
  <Override PartName="/ppt/charts/chart22.xml" ContentType="application/vnd.openxmlformats-officedocument.drawingml.chart+xml"/>
  <Override PartName="/ppt/charts/chart32.xml" ContentType="application/vnd.openxmlformats-officedocument.drawingml.chart+xml"/>
  <Override PartName="/docProps/core.xml" ContentType="application/vnd.openxmlformats-package.core-properties+xml"/>
  <Override PartName="/ppt/tags/tag3.xml" ContentType="application/vnd.openxmlformats-officedocument.presentationml.tags+xml"/>
  <Override PartName="/ppt/tags/tag14.xml" ContentType="application/vnd.openxmlformats-officedocument.presentationml.tags+xml"/>
  <Override PartName="/ppt/theme/theme3.xml" ContentType="application/vnd.openxmlformats-officedocument.theme+xml"/>
  <Override PartName="/ppt/charts/chart19.xml" ContentType="application/vnd.openxmlformats-officedocument.drawingml.chart+xml"/>
  <Override PartName="/ppt/notesSlides/notesSlide4.xml" ContentType="application/vnd.openxmlformats-officedocument.presentationml.notesSlide+xml"/>
  <Override PartName="/ppt/tags/tag24.xml" ContentType="application/vnd.openxmlformats-officedocument.presentationml.tags+xml"/>
  <Override PartName="/ppt/charts/chart28.xml" ContentType="application/vnd.openxmlformats-officedocument.drawingml.chart+xml"/>
  <Override PartName="/ppt/tags/tag33.xml" ContentType="application/vnd.openxmlformats-officedocument.presentationml.tags+xml"/>
  <Override PartName="/ppt/charts/chart2.xml" ContentType="application/vnd.openxmlformats-officedocument.drawingml.chart+xml"/>
  <Override PartName="/ppt/tags/tag9.xml" ContentType="application/vnd.openxmlformats-officedocument.presentationml.tags+xml"/>
  <Override PartName="/ppt/slideLayouts/slideLayout1.xml" ContentType="application/vnd.openxmlformats-officedocument.presentationml.slideLayout+xml"/>
  <Override PartName="/ppt/notesSlides/notesSlide9.xml" ContentType="application/vnd.openxmlformats-officedocument.presentationml.notesSlide+xml"/>
  <Override PartName="/ppt/notesSlides/notesSlide13.xml" ContentType="application/vnd.openxmlformats-officedocument.presentationml.notesSlide+xml"/>
  <Override PartName="/ppt/slides/slide15.xml" ContentType="application/vnd.openxmlformats-officedocument.presentationml.slide+xml"/>
  <Override PartName="/ppt/tags/tag39.xml" ContentType="application/vnd.openxmlformats-officedocument.presentationml.tags+xml"/>
  <Override PartName="/ppt/charts/chart8.xml" ContentType="application/vnd.openxmlformats-officedocument.drawingml.chart+xml"/>
  <Override PartName="/ppt/slides/slide25.xml" ContentType="application/vnd.openxmlformats-officedocument.presentationml.slide+xml"/>
  <Override PartName="/ppt/slides/slide34.xml" ContentType="application/vnd.openxmlformats-officedocument.presentationml.slide+xml"/>
  <Override PartName="/ppt/slides/slide6.xml" ContentType="application/vnd.openxmlformats-officedocument.presentationml.slide+xml"/>
  <Default Extension="png" ContentType="image/png"/>
  <Override PartName="/ppt/slideLayouts/slideLayout7.xml" ContentType="application/vnd.openxmlformats-officedocument.presentationml.slideLayout+xml"/>
  <Override PartName="/ppt/charts/chart14.xml" ContentType="application/vnd.openxmlformats-officedocument.drawingml.chart+xml"/>
  <Override PartName="/ppt/charts/chart23.xml" ContentType="application/vnd.openxmlformats-officedocument.drawingml.chart+xml"/>
  <Override PartName="/ppt/charts/chart33.xml" ContentType="application/vnd.openxmlformats-officedocument.drawingml.chart+xml"/>
  <Override PartName="/ppt/tags/tag4.xml" ContentType="application/vnd.openxmlformats-officedocument.presentationml.tags+xml"/>
  <Override PartName="/ppt/tags/tag15.xml" ContentType="application/vnd.openxmlformats-officedocument.presentationml.tags+xml"/>
  <Override PartName="/ppt/notesSlides/notesSlide5.xml" ContentType="application/vnd.openxmlformats-officedocument.presentationml.notesSlide+xml"/>
  <Override PartName="/ppt/tags/tag25.xml" ContentType="application/vnd.openxmlformats-officedocument.presentationml.tags+xml"/>
  <Override PartName="/ppt/slides/slide10.xml" ContentType="application/vnd.openxmlformats-officedocument.presentationml.slide+xml"/>
  <Override PartName="/ppt/charts/chart29.xml" ContentType="application/vnd.openxmlformats-officedocument.drawingml.chart+xml"/>
  <Override PartName="/ppt/tags/tag34.xml" ContentType="application/vnd.openxmlformats-officedocument.presentationml.tags+xml"/>
  <Override PartName="/ppt/slides/slide20.xml" ContentType="application/vnd.openxmlformats-officedocument.presentationml.slide+xml"/>
  <Override PartName="/ppt/charts/chart3.xml" ContentType="application/vnd.openxmlformats-officedocument.drawingml.chart+xml"/>
  <Override PartName="/ppt/slides/slide1.xml" ContentType="application/vnd.openxmlformats-officedocument.presentationml.slide+xml"/>
  <Override PartName="/ppt/slideLayouts/slideLayout2.xml" ContentType="application/vnd.openxmlformats-officedocument.presentationml.slideLayout+xml"/>
  <Override PartName="/ppt/notesSlides/notesSlide14.xml" ContentType="application/vnd.openxmlformats-officedocument.presentationml.notesSlide+xml"/>
  <Override PartName="/ppt/slides/slide16.xml" ContentType="application/vnd.openxmlformats-officedocument.presentationml.slide+xml"/>
  <Override PartName="/ppt/viewProps.xml" ContentType="application/vnd.openxmlformats-officedocument.presentationml.viewProps+xml"/>
  <Default Extension="rels" ContentType="application/vnd.openxmlformats-package.relationships+xml"/>
  <Override PartName="/ppt/charts/chart9.xml" ContentType="application/vnd.openxmlformats-officedocument.drawingml.chart+xml"/>
  <Override PartName="/ppt/slides/slide26.xml" ContentType="application/vnd.openxmlformats-officedocument.presentationml.slide+xml"/>
  <Override PartName="/ppt/slides/slide35.xml" ContentType="application/vnd.openxmlformats-officedocument.presentationml.slide+xml"/>
  <Override PartName="/ppt/slides/slide7.xml" ContentType="application/vnd.openxmlformats-officedocument.presentationml.slide+xml"/>
  <Override PartName="/ppt/slideLayouts/slideLayout8.xml" ContentType="application/vnd.openxmlformats-officedocument.presentationml.slideLayout+xml"/>
  <Override PartName="/ppt/tags/tag10.xml" ContentType="application/vnd.openxmlformats-officedocument.presentationml.tags+xml"/>
  <Override PartName="/ppt/presProps.xml" ContentType="application/vnd.openxmlformats-officedocument.presentationml.presProps+xml"/>
  <Override PartName="/ppt/charts/chart15.xml" ContentType="application/vnd.openxmlformats-officedocument.drawingml.chart+xml"/>
  <Override PartName="/ppt/tags/tag20.xml" ContentType="application/vnd.openxmlformats-officedocument.presentationml.tags+xml"/>
  <Override PartName="/ppt/charts/chart24.xml" ContentType="application/vnd.openxmlformats-officedocument.drawingml.chart+xml"/>
  <Override PartName="/ppt/presentation.xml" ContentType="application/vnd.openxmlformats-officedocument.presentationml.presentation.main+xml"/>
  <Override PartName="/ppt/charts/chart34.xml" ContentType="application/vnd.openxmlformats-officedocument.drawingml.chart+xml"/>
  <Override PartName="/ppt/tags/tag5.xml" ContentType="application/vnd.openxmlformats-officedocument.presentationml.tags+xml"/>
  <Override PartName="/ppt/tags/tag16.xml" ContentType="application/vnd.openxmlformats-officedocument.presentationml.tags+xml"/>
  <Override PartName="/ppt/notesSlides/notesSlide6.xml" ContentType="application/vnd.openxmlformats-officedocument.presentationml.notesSlide+xml"/>
  <Override PartName="/ppt/notesSlides/notesSlide10.xml" ContentType="application/vnd.openxmlformats-officedocument.presentationml.notesSlide+xml"/>
  <Override PartName="/ppt/tags/tag26.xml" ContentType="application/vnd.openxmlformats-officedocument.presentationml.tags+xml"/>
  <Override PartName="/ppt/slides/slide11.xml" ContentType="application/vnd.openxmlformats-officedocument.presentationml.slide+xml"/>
  <Override PartName="/ppt/tags/tag35.xml" ContentType="application/vnd.openxmlformats-officedocument.presentationml.tags+xml"/>
  <Override PartName="/ppt/charts/chart4.xml" ContentType="application/vnd.openxmlformats-officedocument.drawingml.chart+xml"/>
  <Override PartName="/ppt/slides/slide21.xml" ContentType="application/vnd.openxmlformats-officedocument.presentationml.slide+xml"/>
  <Override PartName="/ppt/slides/slide30.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slideLayouts/slideLayout3.xml" ContentType="application/vnd.openxmlformats-officedocument.presentationml.slideLayout+xml"/>
  <Override PartName="/ppt/slides/slide40.xml" ContentType="application/vnd.openxmlformats-officedocument.presentationml.slide+xml"/>
  <Override PartName="/ppt/notesSlides/notesSlide15.xml" ContentType="application/vnd.openxmlformats-officedocument.presentationml.notesSlide+xml"/>
  <Override PartName="/ppt/slides/slide17.xml" ContentType="application/vnd.openxmlformats-officedocument.presentationml.slide+xml"/>
  <Override PartName="/ppt/slides/slide27.xml" ContentType="application/vnd.openxmlformats-officedocument.presentationml.slide+xml"/>
  <Override PartName="/ppt/charts/chart10.xml" ContentType="application/vnd.openxmlformats-officedocument.drawingml.chart+xml"/>
  <Override PartName="/ppt/slides/slide36.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tags/tag11.xml" ContentType="application/vnd.openxmlformats-officedocument.presentationml.tags+xml"/>
  <Override PartName="/ppt/charts/chart16.xml" ContentType="application/vnd.openxmlformats-officedocument.drawingml.chart+xml"/>
  <Override PartName="/ppt/notesSlides/notesSlide1.xml" ContentType="application/vnd.openxmlformats-officedocument.presentationml.notesSlide+xml"/>
  <Override PartName="/ppt/tags/tag21.xml" ContentType="application/vnd.openxmlformats-officedocument.presentationml.tags+xml"/>
  <Override PartName="/ppt/charts/chart25.xml" ContentType="application/vnd.openxmlformats-officedocument.drawingml.chart+xml"/>
  <Override PartName="/ppt/tags/tag30.xml" ContentType="application/vnd.openxmlformats-officedocument.presentationml.tags+xml"/>
  <Override PartName="/ppt/tags/tag6.xml" ContentType="application/vnd.openxmlformats-officedocument.presentationml.tags+xml"/>
  <Override PartName="/ppt/tags/tag17.xml" ContentType="application/vnd.openxmlformats-officedocument.presentationml.tags+xml"/>
  <Override PartName="/ppt/notesSlides/notesSlide7.xml" ContentType="application/vnd.openxmlformats-officedocument.presentationml.notesSlide+xml"/>
  <Override PartName="/ppt/tags/tag27.xml" ContentType="application/vnd.openxmlformats-officedocument.presentationml.tags+xml"/>
  <Override PartName="/ppt/slides/slide12.xml" ContentType="application/vnd.openxmlformats-officedocument.presentationml.slide+xml"/>
  <Override PartName="/ppt/tags/tag36.xml" ContentType="application/vnd.openxmlformats-officedocument.presentationml.tags+xml"/>
  <Override PartName="/ppt/charts/chart5.xml" ContentType="application/vnd.openxmlformats-officedocument.drawingml.chart+xml"/>
  <Override PartName="/ppt/slides/slide22.xml" ContentType="application/vnd.openxmlformats-officedocument.presentationml.slide+xml"/>
  <Override PartName="/ppt/slides/slide3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rstSlideNum="0" showSpecialPlsOnTitleSld="0" strictFirstAndLastChars="0" saveSubsetFonts="1">
  <p:sldMasterIdLst>
    <p:sldMasterId id="2147483648" r:id="rId1"/>
  </p:sldMasterIdLst>
  <p:notesMasterIdLst>
    <p:notesMasterId r:id="rId44"/>
  </p:notesMasterIdLst>
  <p:handoutMasterIdLst>
    <p:handoutMasterId r:id="rId45"/>
  </p:handoutMasterIdLst>
  <p:sldIdLst>
    <p:sldId id="258" r:id="rId2"/>
    <p:sldId id="341" r:id="rId3"/>
    <p:sldId id="287" r:id="rId4"/>
    <p:sldId id="315" r:id="rId5"/>
    <p:sldId id="290" r:id="rId6"/>
    <p:sldId id="289" r:id="rId7"/>
    <p:sldId id="337" r:id="rId8"/>
    <p:sldId id="310" r:id="rId9"/>
    <p:sldId id="345" r:id="rId10"/>
    <p:sldId id="302" r:id="rId11"/>
    <p:sldId id="296" r:id="rId12"/>
    <p:sldId id="303" r:id="rId13"/>
    <p:sldId id="361" r:id="rId14"/>
    <p:sldId id="360" r:id="rId15"/>
    <p:sldId id="347" r:id="rId16"/>
    <p:sldId id="364" r:id="rId17"/>
    <p:sldId id="365" r:id="rId18"/>
    <p:sldId id="327" r:id="rId19"/>
    <p:sldId id="333" r:id="rId20"/>
    <p:sldId id="366" r:id="rId21"/>
    <p:sldId id="326" r:id="rId22"/>
    <p:sldId id="332" r:id="rId23"/>
    <p:sldId id="372" r:id="rId24"/>
    <p:sldId id="328" r:id="rId25"/>
    <p:sldId id="374" r:id="rId26"/>
    <p:sldId id="375" r:id="rId27"/>
    <p:sldId id="376" r:id="rId28"/>
    <p:sldId id="377" r:id="rId29"/>
    <p:sldId id="336" r:id="rId30"/>
    <p:sldId id="295" r:id="rId31"/>
    <p:sldId id="288" r:id="rId32"/>
    <p:sldId id="300" r:id="rId33"/>
    <p:sldId id="299" r:id="rId34"/>
    <p:sldId id="322" r:id="rId35"/>
    <p:sldId id="318" r:id="rId36"/>
    <p:sldId id="273" r:id="rId37"/>
    <p:sldId id="339" r:id="rId38"/>
    <p:sldId id="335" r:id="rId39"/>
    <p:sldId id="356" r:id="rId40"/>
    <p:sldId id="357" r:id="rId41"/>
    <p:sldId id="358" r:id="rId42"/>
    <p:sldId id="359" r:id="rId43"/>
  </p:sldIdLst>
  <p:sldSz cx="8961438" cy="6721475"/>
  <p:notesSz cx="6950075" cy="9236075"/>
  <p:custDataLst>
    <p:tags r:id="rId47"/>
  </p:custDataLst>
  <p:defaultTextStyle>
    <a:defPPr>
      <a:defRPr lang="en-US"/>
    </a:defPPr>
    <a:lvl1pPr algn="ctr" rtl="0" fontAlgn="base">
      <a:spcBef>
        <a:spcPct val="0"/>
      </a:spcBef>
      <a:spcAft>
        <a:spcPct val="0"/>
      </a:spcAft>
      <a:defRPr sz="1600" kern="1200">
        <a:solidFill>
          <a:schemeClr val="tx1"/>
        </a:solidFill>
        <a:latin typeface="Arial" charset="0"/>
        <a:ea typeface="+mn-ea"/>
        <a:cs typeface="+mn-cs"/>
      </a:defRPr>
    </a:lvl1pPr>
    <a:lvl2pPr marL="457200" algn="ctr" rtl="0" fontAlgn="base">
      <a:spcBef>
        <a:spcPct val="0"/>
      </a:spcBef>
      <a:spcAft>
        <a:spcPct val="0"/>
      </a:spcAft>
      <a:defRPr sz="1600" kern="1200">
        <a:solidFill>
          <a:schemeClr val="tx1"/>
        </a:solidFill>
        <a:latin typeface="Arial" charset="0"/>
        <a:ea typeface="+mn-ea"/>
        <a:cs typeface="+mn-cs"/>
      </a:defRPr>
    </a:lvl2pPr>
    <a:lvl3pPr marL="914400" algn="ctr" rtl="0" fontAlgn="base">
      <a:spcBef>
        <a:spcPct val="0"/>
      </a:spcBef>
      <a:spcAft>
        <a:spcPct val="0"/>
      </a:spcAft>
      <a:defRPr sz="1600" kern="1200">
        <a:solidFill>
          <a:schemeClr val="tx1"/>
        </a:solidFill>
        <a:latin typeface="Arial" charset="0"/>
        <a:ea typeface="+mn-ea"/>
        <a:cs typeface="+mn-cs"/>
      </a:defRPr>
    </a:lvl3pPr>
    <a:lvl4pPr marL="1371600" algn="ctr" rtl="0" fontAlgn="base">
      <a:spcBef>
        <a:spcPct val="0"/>
      </a:spcBef>
      <a:spcAft>
        <a:spcPct val="0"/>
      </a:spcAft>
      <a:defRPr sz="1600" kern="1200">
        <a:solidFill>
          <a:schemeClr val="tx1"/>
        </a:solidFill>
        <a:latin typeface="Arial" charset="0"/>
        <a:ea typeface="+mn-ea"/>
        <a:cs typeface="+mn-cs"/>
      </a:defRPr>
    </a:lvl4pPr>
    <a:lvl5pPr marL="1828800" algn="ctr"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C2D7CA"/>
    <a:srgbClr val="006625"/>
    <a:srgbClr val="0065CC"/>
    <a:srgbClr val="4F795E"/>
    <a:srgbClr val="59896A"/>
    <a:srgbClr val="83AF93"/>
    <a:srgbClr val="92B8A0"/>
    <a:srgbClr val="77777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9352" autoAdjust="0"/>
    <p:restoredTop sz="73866" autoAdjust="0"/>
  </p:normalViewPr>
  <p:slideViewPr>
    <p:cSldViewPr snapToGrid="0" snapToObjects="1">
      <p:cViewPr>
        <p:scale>
          <a:sx n="75" d="100"/>
          <a:sy n="75" d="100"/>
        </p:scale>
        <p:origin x="-1600" y="-88"/>
      </p:cViewPr>
      <p:guideLst>
        <p:guide orient="horz" pos="2117"/>
        <p:guide pos="2822"/>
      </p:guideLst>
    </p:cSldViewPr>
  </p:slideViewPr>
  <p:notesTextViewPr>
    <p:cViewPr>
      <p:scale>
        <a:sx n="100" d="100"/>
        <a:sy n="100" d="100"/>
      </p:scale>
      <p:origin x="0" y="0"/>
    </p:cViewPr>
  </p:notesTextViewPr>
  <p:sorterViewPr>
    <p:cViewPr>
      <p:scale>
        <a:sx n="150" d="100"/>
        <a:sy n="150" d="100"/>
      </p:scale>
      <p:origin x="0" y="0"/>
    </p:cViewPr>
  </p:sorterViewPr>
  <p:notesViewPr>
    <p:cSldViewPr snapToGrid="0"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tags" Target="tags/tag1.xml"/><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notesMaster" Target="notesMasters/notesMaster1.xml"/><Relationship Id="rId4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Esther\Desktop\LRFF\hongkong_comtrade_trade_data.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Esther\Desktop\LRFF\hongkong_comtrade_trade_data.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Esther\Desktop\LRFF%20figures.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PDCSERVER2\DATA\Projects\CEA\40%20-%20LRFFT\Country%20of%20Origin%20Summary.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Esther\Desktop\LRFF\hongkong_comtrade_trade_data.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PDCSERVER2\DATA\Projects\CEA\40%20-%20LRFFT\Country%20of%20Origin%20Summary.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PDCSERVER2\DATA\Projects\CEA\40%20-%20LRFFT\Country%20of%20Origin%20Summary.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C:\Users\Esther\Desktop\LRFF\HK%20imports%20by%20species.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C:\Users\Esther\Desktop\LRFF\HK%20imports%20by%20species.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C:\Users\Esther\Desktop\LRFF\HK%20imports%20by%20species.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C:\Users\Esther\Desktop\LRFF\composition%20of%20HK%20imports.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PDCSERVER2\DATA\Projects\CEA\40%20-%20LRFFT\Country%20of%20Origin%20Summary.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PDCSERVER2\DATA\Projects\CEA\40%20-%20LRFFT\Country%20of%20Origin%20Summary.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C:\Users\Esther\Desktop\LRFF\hongkong_comtrade_trade_data.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C:\Users\Esther\Desktop\LRFF\hongkong_comtrade_trade_data.xlsx"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file:///C:\Users\Esther\Desktop\LRFF\hongkong_comtrade_trade_data.xlsx" TargetMode="External"/></Relationships>
</file>

<file path=ppt/charts/_rels/chart33.xml.rels><?xml version="1.0" encoding="UTF-8" standalone="yes"?>
<Relationships xmlns="http://schemas.openxmlformats.org/package/2006/relationships"><Relationship Id="rId1" Type="http://schemas.openxmlformats.org/officeDocument/2006/relationships/oleObject" Target="file:///C:\Users\Esther\Desktop\Logistics\Extra%20fish%20hours.xlsx"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file:///C:\Users\Esther\Desktop\Logistics\Extra%20fish%20hour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Esther\Desktop\LRFF\Monthly%20HK%20imports%20data%20by%20country%20and%20specie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obius:Users:matthewelliott:Desktop:Kingfisher:Data:Monthly%20HK%20imports%20data%20by%20country%20and%20specie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Esther\Desktop\LRFF\LRFF%20figur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areaChart>
        <c:grouping val="stacked"/>
        <c:ser>
          <c:idx val="1"/>
          <c:order val="0"/>
          <c:tx>
            <c:strRef>
              <c:f>Sheet3!$G$2</c:f>
              <c:strCache>
                <c:ptCount val="1"/>
                <c:pt idx="0">
                  <c:v>Japan</c:v>
                </c:pt>
              </c:strCache>
            </c:strRef>
          </c:tx>
          <c:cat>
            <c:numRef>
              <c:f>Sheet3!$F$3:$F$10</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Sheet3!$G$3:$G$10</c:f>
              <c:numCache>
                <c:formatCode>"$"#,##0</c:formatCode>
                <c:ptCount val="8"/>
                <c:pt idx="0">
                  <c:v>3.18131296E8</c:v>
                </c:pt>
                <c:pt idx="1">
                  <c:v>3.87002668E8</c:v>
                </c:pt>
                <c:pt idx="2">
                  <c:v>4.95343576E8</c:v>
                </c:pt>
                <c:pt idx="3">
                  <c:v>5.55154881E8</c:v>
                </c:pt>
                <c:pt idx="4">
                  <c:v>4.3928896E8</c:v>
                </c:pt>
                <c:pt idx="5">
                  <c:v>3.98809542E8</c:v>
                </c:pt>
                <c:pt idx="6">
                  <c:v>4.94589393E8</c:v>
                </c:pt>
                <c:pt idx="7">
                  <c:v>3.21312201E8</c:v>
                </c:pt>
              </c:numCache>
            </c:numRef>
          </c:val>
        </c:ser>
        <c:ser>
          <c:idx val="2"/>
          <c:order val="1"/>
          <c:tx>
            <c:strRef>
              <c:f>Sheet3!$H$2</c:f>
              <c:strCache>
                <c:ptCount val="1"/>
                <c:pt idx="0">
                  <c:v>Rep. of Korea</c:v>
                </c:pt>
              </c:strCache>
            </c:strRef>
          </c:tx>
          <c:cat>
            <c:numRef>
              <c:f>Sheet3!$F$3:$F$10</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Sheet3!$H$3:$H$10</c:f>
              <c:numCache>
                <c:formatCode>"$"#,##0</c:formatCode>
                <c:ptCount val="8"/>
                <c:pt idx="0">
                  <c:v>1.5073037E8</c:v>
                </c:pt>
                <c:pt idx="1">
                  <c:v>1.57653838E8</c:v>
                </c:pt>
                <c:pt idx="2">
                  <c:v>1.99621875E8</c:v>
                </c:pt>
                <c:pt idx="3">
                  <c:v>1.74999397E8</c:v>
                </c:pt>
                <c:pt idx="4">
                  <c:v>1.95318875E8</c:v>
                </c:pt>
                <c:pt idx="5">
                  <c:v>2.23006407E8</c:v>
                </c:pt>
                <c:pt idx="6">
                  <c:v>2.83407964E8</c:v>
                </c:pt>
                <c:pt idx="7">
                  <c:v>1.69608907E8</c:v>
                </c:pt>
              </c:numCache>
            </c:numRef>
          </c:val>
        </c:ser>
        <c:ser>
          <c:idx val="3"/>
          <c:order val="2"/>
          <c:tx>
            <c:strRef>
              <c:f>Sheet3!$I$2</c:f>
              <c:strCache>
                <c:ptCount val="1"/>
                <c:pt idx="0">
                  <c:v>Hong Kong</c:v>
                </c:pt>
              </c:strCache>
            </c:strRef>
          </c:tx>
          <c:cat>
            <c:numRef>
              <c:f>Sheet3!$F$3:$F$10</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Sheet3!$I$3:$I$10</c:f>
              <c:numCache>
                <c:formatCode>"$"#,##0</c:formatCode>
                <c:ptCount val="8"/>
                <c:pt idx="0">
                  <c:v>1.84468184E8</c:v>
                </c:pt>
                <c:pt idx="1">
                  <c:v>1.52164997E8</c:v>
                </c:pt>
                <c:pt idx="2">
                  <c:v>1.52442436E8</c:v>
                </c:pt>
                <c:pt idx="3">
                  <c:v>1.47381829E8</c:v>
                </c:pt>
                <c:pt idx="4">
                  <c:v>1.63224302E8</c:v>
                </c:pt>
                <c:pt idx="5">
                  <c:v>1.91215275E8</c:v>
                </c:pt>
                <c:pt idx="6">
                  <c:v>2.3852629E8</c:v>
                </c:pt>
                <c:pt idx="7">
                  <c:v>2.50638608E8</c:v>
                </c:pt>
              </c:numCache>
            </c:numRef>
          </c:val>
        </c:ser>
        <c:ser>
          <c:idx val="4"/>
          <c:order val="3"/>
          <c:tx>
            <c:strRef>
              <c:f>Sheet3!$J$2</c:f>
              <c:strCache>
                <c:ptCount val="1"/>
                <c:pt idx="0">
                  <c:v>USA</c:v>
                </c:pt>
              </c:strCache>
            </c:strRef>
          </c:tx>
          <c:cat>
            <c:numRef>
              <c:f>Sheet3!$F$3:$F$10</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Sheet3!$J$3:$J$10</c:f>
              <c:numCache>
                <c:formatCode>"$"#,##0</c:formatCode>
                <c:ptCount val="8"/>
                <c:pt idx="0">
                  <c:v>6.6736458E7</c:v>
                </c:pt>
                <c:pt idx="1">
                  <c:v>7.0036162E7</c:v>
                </c:pt>
                <c:pt idx="2">
                  <c:v>7.2793057E7</c:v>
                </c:pt>
                <c:pt idx="3">
                  <c:v>7.7837914E7</c:v>
                </c:pt>
                <c:pt idx="4">
                  <c:v>8.0930693E7</c:v>
                </c:pt>
                <c:pt idx="5">
                  <c:v>7.2749992E7</c:v>
                </c:pt>
                <c:pt idx="6">
                  <c:v>7.106012E7</c:v>
                </c:pt>
                <c:pt idx="7">
                  <c:v>6.8085651E7</c:v>
                </c:pt>
              </c:numCache>
            </c:numRef>
          </c:val>
        </c:ser>
        <c:ser>
          <c:idx val="5"/>
          <c:order val="4"/>
          <c:tx>
            <c:strRef>
              <c:f>Sheet3!$K$2</c:f>
              <c:strCache>
                <c:ptCount val="1"/>
                <c:pt idx="0">
                  <c:v>Germany</c:v>
                </c:pt>
              </c:strCache>
            </c:strRef>
          </c:tx>
          <c:cat>
            <c:numRef>
              <c:f>Sheet3!$F$3:$F$10</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Sheet3!$K$3:$K$10</c:f>
              <c:numCache>
                <c:formatCode>"$"#,##0</c:formatCode>
                <c:ptCount val="8"/>
                <c:pt idx="0">
                  <c:v>6.6925E7</c:v>
                </c:pt>
                <c:pt idx="1">
                  <c:v>6.9388E7</c:v>
                </c:pt>
                <c:pt idx="2">
                  <c:v>6.3225E7</c:v>
                </c:pt>
                <c:pt idx="3">
                  <c:v>7.7773E7</c:v>
                </c:pt>
                <c:pt idx="4">
                  <c:v>6.8325E7</c:v>
                </c:pt>
                <c:pt idx="5">
                  <c:v>7.0015E7</c:v>
                </c:pt>
                <c:pt idx="6">
                  <c:v>6.6082E7</c:v>
                </c:pt>
                <c:pt idx="7">
                  <c:v>6.2637E7</c:v>
                </c:pt>
              </c:numCache>
            </c:numRef>
          </c:val>
        </c:ser>
        <c:ser>
          <c:idx val="6"/>
          <c:order val="5"/>
          <c:tx>
            <c:strRef>
              <c:f>Sheet3!$L$2</c:f>
              <c:strCache>
                <c:ptCount val="1"/>
                <c:pt idx="0">
                  <c:v>France</c:v>
                </c:pt>
              </c:strCache>
            </c:strRef>
          </c:tx>
          <c:spPr>
            <a:solidFill>
              <a:schemeClr val="bg1">
                <a:lumMod val="65000"/>
              </a:schemeClr>
            </a:solidFill>
          </c:spPr>
          <c:cat>
            <c:numRef>
              <c:f>Sheet3!$F$3:$F$10</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Sheet3!$L$3:$L$10</c:f>
              <c:numCache>
                <c:formatCode>"$"#,##0</c:formatCode>
                <c:ptCount val="8"/>
                <c:pt idx="0">
                  <c:v>2.6544345E7</c:v>
                </c:pt>
                <c:pt idx="1">
                  <c:v>2.8905365E7</c:v>
                </c:pt>
                <c:pt idx="2">
                  <c:v>3.1742844E7</c:v>
                </c:pt>
                <c:pt idx="3">
                  <c:v>4.0685238E7</c:v>
                </c:pt>
                <c:pt idx="4">
                  <c:v>3.9808398E7</c:v>
                </c:pt>
                <c:pt idx="5">
                  <c:v>3.7925617E7</c:v>
                </c:pt>
                <c:pt idx="6">
                  <c:v>4.2174234E7</c:v>
                </c:pt>
                <c:pt idx="7">
                  <c:v>3.3934156E7</c:v>
                </c:pt>
              </c:numCache>
            </c:numRef>
          </c:val>
        </c:ser>
        <c:ser>
          <c:idx val="7"/>
          <c:order val="6"/>
          <c:tx>
            <c:strRef>
              <c:f>Sheet3!$M$2</c:f>
              <c:strCache>
                <c:ptCount val="1"/>
                <c:pt idx="0">
                  <c:v>China</c:v>
                </c:pt>
              </c:strCache>
            </c:strRef>
          </c:tx>
          <c:cat>
            <c:numRef>
              <c:f>Sheet3!$F$3:$F$10</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Sheet3!$M$3:$M$10</c:f>
              <c:numCache>
                <c:formatCode>"$"#,##0</c:formatCode>
                <c:ptCount val="8"/>
                <c:pt idx="0">
                  <c:v>1.6871523E7</c:v>
                </c:pt>
                <c:pt idx="1">
                  <c:v>1.2732977E7</c:v>
                </c:pt>
                <c:pt idx="2">
                  <c:v>1.0924106E7</c:v>
                </c:pt>
                <c:pt idx="3">
                  <c:v>1.1363337E7</c:v>
                </c:pt>
                <c:pt idx="4">
                  <c:v>1.189806E7</c:v>
                </c:pt>
                <c:pt idx="5">
                  <c:v>1.5887552E7</c:v>
                </c:pt>
                <c:pt idx="6">
                  <c:v>1.7770268E7</c:v>
                </c:pt>
                <c:pt idx="7">
                  <c:v>1.4500816E7</c:v>
                </c:pt>
              </c:numCache>
            </c:numRef>
          </c:val>
        </c:ser>
        <c:ser>
          <c:idx val="8"/>
          <c:order val="7"/>
          <c:tx>
            <c:strRef>
              <c:f>Sheet3!$N$2</c:f>
              <c:strCache>
                <c:ptCount val="1"/>
                <c:pt idx="0">
                  <c:v>Malaysia</c:v>
                </c:pt>
              </c:strCache>
            </c:strRef>
          </c:tx>
          <c:spPr>
            <a:solidFill>
              <a:schemeClr val="accent5"/>
            </a:solidFill>
            <a:ln w="25400">
              <a:noFill/>
            </a:ln>
          </c:spPr>
          <c:cat>
            <c:numRef>
              <c:f>Sheet3!$F$3:$F$10</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Sheet3!$N$3:$N$10</c:f>
              <c:numCache>
                <c:formatCode>"$"#,##0</c:formatCode>
                <c:ptCount val="8"/>
                <c:pt idx="0">
                  <c:v>1.198598E7</c:v>
                </c:pt>
                <c:pt idx="1">
                  <c:v>1.5519011E7</c:v>
                </c:pt>
                <c:pt idx="2">
                  <c:v>1.6328058E7</c:v>
                </c:pt>
                <c:pt idx="3">
                  <c:v>1.5320255E7</c:v>
                </c:pt>
                <c:pt idx="4">
                  <c:v>1.5631869E7</c:v>
                </c:pt>
                <c:pt idx="5">
                  <c:v>1.837554E7</c:v>
                </c:pt>
                <c:pt idx="6">
                  <c:v>1.9598233E7</c:v>
                </c:pt>
                <c:pt idx="7">
                  <c:v>2.2145572E7</c:v>
                </c:pt>
              </c:numCache>
            </c:numRef>
          </c:val>
        </c:ser>
        <c:ser>
          <c:idx val="9"/>
          <c:order val="8"/>
          <c:tx>
            <c:strRef>
              <c:f>Sheet3!$O$2</c:f>
              <c:strCache>
                <c:ptCount val="1"/>
                <c:pt idx="0">
                  <c:v>Australia</c:v>
                </c:pt>
              </c:strCache>
            </c:strRef>
          </c:tx>
          <c:spPr>
            <a:solidFill>
              <a:srgbClr val="83AF93">
                <a:lumMod val="40000"/>
                <a:lumOff val="60000"/>
              </a:srgbClr>
            </a:solidFill>
            <a:ln w="25400">
              <a:noFill/>
            </a:ln>
          </c:spPr>
          <c:cat>
            <c:numRef>
              <c:f>Sheet3!$F$3:$F$10</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Sheet3!$O$3:$O$10</c:f>
              <c:numCache>
                <c:formatCode>"$"#,##0</c:formatCode>
                <c:ptCount val="8"/>
                <c:pt idx="0">
                  <c:v>1.997678E6</c:v>
                </c:pt>
                <c:pt idx="1">
                  <c:v>2.576812E6</c:v>
                </c:pt>
                <c:pt idx="2">
                  <c:v>3.339626E6</c:v>
                </c:pt>
                <c:pt idx="3">
                  <c:v>3.637099E6</c:v>
                </c:pt>
                <c:pt idx="4">
                  <c:v>4.022587E6</c:v>
                </c:pt>
                <c:pt idx="5">
                  <c:v>4.480857E6</c:v>
                </c:pt>
                <c:pt idx="6">
                  <c:v>4.825045E6</c:v>
                </c:pt>
                <c:pt idx="7">
                  <c:v>4.188382E6</c:v>
                </c:pt>
              </c:numCache>
            </c:numRef>
          </c:val>
        </c:ser>
        <c:ser>
          <c:idx val="10"/>
          <c:order val="9"/>
          <c:tx>
            <c:strRef>
              <c:f>Sheet3!$P$2</c:f>
              <c:strCache>
                <c:ptCount val="1"/>
                <c:pt idx="0">
                  <c:v>Philippines</c:v>
                </c:pt>
              </c:strCache>
            </c:strRef>
          </c:tx>
          <c:spPr>
            <a:ln w="25400">
              <a:noFill/>
            </a:ln>
          </c:spPr>
          <c:cat>
            <c:numRef>
              <c:f>Sheet3!$F$3:$F$10</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Sheet3!$P$3:$P$10</c:f>
              <c:numCache>
                <c:formatCode>General</c:formatCode>
                <c:ptCount val="8"/>
                <c:pt idx="5" formatCode="&quot;$&quot;#,##0">
                  <c:v>1.680008E6</c:v>
                </c:pt>
                <c:pt idx="6" formatCode="&quot;$&quot;#,##0">
                  <c:v>2.327449E6</c:v>
                </c:pt>
                <c:pt idx="7" formatCode="&quot;$&quot;#,##0">
                  <c:v>3.306863E6</c:v>
                </c:pt>
              </c:numCache>
            </c:numRef>
          </c:val>
        </c:ser>
        <c:axId val="524547416"/>
        <c:axId val="524550504"/>
      </c:areaChart>
      <c:catAx>
        <c:axId val="524547416"/>
        <c:scaling>
          <c:orientation val="minMax"/>
        </c:scaling>
        <c:axPos val="b"/>
        <c:numFmt formatCode="General" sourceLinked="1"/>
        <c:tickLblPos val="nextTo"/>
        <c:crossAx val="524550504"/>
        <c:crosses val="autoZero"/>
        <c:auto val="1"/>
        <c:lblAlgn val="ctr"/>
        <c:lblOffset val="100"/>
      </c:catAx>
      <c:valAx>
        <c:axId val="524550504"/>
        <c:scaling>
          <c:orientation val="minMax"/>
        </c:scaling>
        <c:axPos val="l"/>
        <c:majorGridlines/>
        <c:numFmt formatCode="&quot;$&quot;#,##0" sourceLinked="1"/>
        <c:tickLblPos val="nextTo"/>
        <c:crossAx val="524547416"/>
        <c:crosses val="autoZero"/>
        <c:crossBetween val="midCat"/>
      </c:valAx>
    </c:plotArea>
    <c:legend>
      <c:legendPos val="r"/>
      <c:layout/>
    </c:legend>
    <c:plotVisOnly val="1"/>
  </c:chart>
  <c:spPr>
    <a:ln>
      <a:noFill/>
    </a:ln>
  </c:sp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style val="2"/>
  <c:chart>
    <c:autoTitleDeleted val="1"/>
    <c:plotArea>
      <c:layout/>
      <c:barChart>
        <c:barDir val="col"/>
        <c:grouping val="clustered"/>
        <c:ser>
          <c:idx val="1"/>
          <c:order val="0"/>
          <c:tx>
            <c:strRef>
              <c:f>'Indonesia to HK monthly 2009'!$B$24</c:f>
              <c:strCache>
                <c:ptCount val="1"/>
                <c:pt idx="0">
                  <c:v>Tons</c:v>
                </c:pt>
              </c:strCache>
            </c:strRef>
          </c:tx>
          <c:cat>
            <c:numRef>
              <c:f>'Indonesia to HK monthly 2009'!$A$25:$A$41</c:f>
              <c:numCache>
                <c:formatCode>General</c:formatCode>
                <c:ptCount val="17"/>
                <c:pt idx="0">
                  <c:v>1989.0</c:v>
                </c:pt>
                <c:pt idx="1">
                  <c:v>1990.0</c:v>
                </c:pt>
                <c:pt idx="2">
                  <c:v>1991.0</c:v>
                </c:pt>
                <c:pt idx="3">
                  <c:v>1992.0</c:v>
                </c:pt>
                <c:pt idx="4">
                  <c:v>1993.0</c:v>
                </c:pt>
                <c:pt idx="5">
                  <c:v>1994.0</c:v>
                </c:pt>
                <c:pt idx="6">
                  <c:v>1995.0</c:v>
                </c:pt>
                <c:pt idx="7">
                  <c:v>1996.0</c:v>
                </c:pt>
                <c:pt idx="8">
                  <c:v>1997.0</c:v>
                </c:pt>
                <c:pt idx="9">
                  <c:v>1998.0</c:v>
                </c:pt>
                <c:pt idx="10">
                  <c:v>1999.0</c:v>
                </c:pt>
                <c:pt idx="11">
                  <c:v>2000.0</c:v>
                </c:pt>
                <c:pt idx="12">
                  <c:v>2001.0</c:v>
                </c:pt>
                <c:pt idx="13">
                  <c:v>2002.0</c:v>
                </c:pt>
                <c:pt idx="14">
                  <c:v>2003.0</c:v>
                </c:pt>
                <c:pt idx="15">
                  <c:v>2004.0</c:v>
                </c:pt>
                <c:pt idx="16">
                  <c:v>2005.0</c:v>
                </c:pt>
              </c:numCache>
            </c:numRef>
          </c:cat>
          <c:val>
            <c:numRef>
              <c:f>'Indonesia to HK monthly 2009'!$B$25:$B$41</c:f>
              <c:numCache>
                <c:formatCode>General</c:formatCode>
                <c:ptCount val="17"/>
                <c:pt idx="0">
                  <c:v>214.0</c:v>
                </c:pt>
                <c:pt idx="1">
                  <c:v>514.0</c:v>
                </c:pt>
                <c:pt idx="2">
                  <c:v>502.0</c:v>
                </c:pt>
                <c:pt idx="3">
                  <c:v>837.0</c:v>
                </c:pt>
                <c:pt idx="4">
                  <c:v>1337.0</c:v>
                </c:pt>
                <c:pt idx="5">
                  <c:v>2392.0</c:v>
                </c:pt>
                <c:pt idx="6">
                  <c:v>3803.0</c:v>
                </c:pt>
                <c:pt idx="7">
                  <c:v>3211.0</c:v>
                </c:pt>
                <c:pt idx="8">
                  <c:v>1880.0</c:v>
                </c:pt>
                <c:pt idx="9">
                  <c:v>1870.0</c:v>
                </c:pt>
                <c:pt idx="10">
                  <c:v>1120.0</c:v>
                </c:pt>
                <c:pt idx="11">
                  <c:v>1200.0</c:v>
                </c:pt>
                <c:pt idx="12">
                  <c:v>1250.0</c:v>
                </c:pt>
                <c:pt idx="13">
                  <c:v>1210.0</c:v>
                </c:pt>
                <c:pt idx="14">
                  <c:v>1000.0</c:v>
                </c:pt>
                <c:pt idx="15">
                  <c:v>1070.0</c:v>
                </c:pt>
                <c:pt idx="16">
                  <c:v>1280.0</c:v>
                </c:pt>
              </c:numCache>
            </c:numRef>
          </c:val>
        </c:ser>
        <c:axId val="525051608"/>
        <c:axId val="525054632"/>
      </c:barChart>
      <c:catAx>
        <c:axId val="525051608"/>
        <c:scaling>
          <c:orientation val="minMax"/>
        </c:scaling>
        <c:axPos val="b"/>
        <c:numFmt formatCode="General" sourceLinked="1"/>
        <c:tickLblPos val="nextTo"/>
        <c:crossAx val="525054632"/>
        <c:crosses val="autoZero"/>
        <c:auto val="1"/>
        <c:lblAlgn val="ctr"/>
        <c:lblOffset val="100"/>
      </c:catAx>
      <c:valAx>
        <c:axId val="525054632"/>
        <c:scaling>
          <c:orientation val="minMax"/>
        </c:scaling>
        <c:axPos val="l"/>
        <c:majorGridlines/>
        <c:numFmt formatCode="General" sourceLinked="1"/>
        <c:tickLblPos val="nextTo"/>
        <c:crossAx val="525051608"/>
        <c:crosses val="autoZero"/>
        <c:crossBetween val="between"/>
      </c:valAx>
    </c:plotArea>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0"/>
          <c:order val="0"/>
          <c:cat>
            <c:strRef>
              <c:f>'Indonesia to HK monthly 2009'!$G$46:$G$47</c:f>
              <c:strCache>
                <c:ptCount val="2"/>
                <c:pt idx="0">
                  <c:v>Indonesia's exports</c:v>
                </c:pt>
                <c:pt idx="1">
                  <c:v>Hong Kong's imports</c:v>
                </c:pt>
              </c:strCache>
            </c:strRef>
          </c:cat>
          <c:val>
            <c:numRef>
              <c:f>'Indonesia to HK monthly 2009'!$H$46:$H$47</c:f>
              <c:numCache>
                <c:formatCode>#,##0</c:formatCode>
                <c:ptCount val="2"/>
                <c:pt idx="0">
                  <c:v>1280.0</c:v>
                </c:pt>
                <c:pt idx="1">
                  <c:v>15700.0</c:v>
                </c:pt>
              </c:numCache>
            </c:numRef>
          </c:val>
        </c:ser>
        <c:axId val="525110776"/>
        <c:axId val="525113800"/>
      </c:barChart>
      <c:catAx>
        <c:axId val="525110776"/>
        <c:scaling>
          <c:orientation val="minMax"/>
        </c:scaling>
        <c:axPos val="b"/>
        <c:tickLblPos val="nextTo"/>
        <c:crossAx val="525113800"/>
        <c:crosses val="autoZero"/>
        <c:auto val="1"/>
        <c:lblAlgn val="ctr"/>
        <c:lblOffset val="100"/>
      </c:catAx>
      <c:valAx>
        <c:axId val="525113800"/>
        <c:scaling>
          <c:orientation val="minMax"/>
          <c:max val="16000.0"/>
        </c:scaling>
        <c:axPos val="l"/>
        <c:majorGridlines/>
        <c:numFmt formatCode="#,##0" sourceLinked="1"/>
        <c:tickLblPos val="nextTo"/>
        <c:crossAx val="525110776"/>
        <c:crosses val="autoZero"/>
        <c:crossBetween val="between"/>
      </c:valAx>
    </c:plotArea>
    <c:plotVisOnly val="1"/>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1"/>
          <c:order val="0"/>
          <c:cat>
            <c:numRef>
              <c:f>Sheet1!$F$30:$S$30</c:f>
              <c:numCache>
                <c:formatCode>General</c:formatCode>
                <c:ptCount val="14"/>
                <c:pt idx="0">
                  <c:v>1995.0</c:v>
                </c:pt>
                <c:pt idx="1">
                  <c:v>1996.0</c:v>
                </c:pt>
                <c:pt idx="2">
                  <c:v>1997.0</c:v>
                </c:pt>
                <c:pt idx="3">
                  <c:v>1998.0</c:v>
                </c:pt>
                <c:pt idx="4">
                  <c:v>1999.0</c:v>
                </c:pt>
                <c:pt idx="5">
                  <c:v>2000.0</c:v>
                </c:pt>
                <c:pt idx="6">
                  <c:v>2001.0</c:v>
                </c:pt>
                <c:pt idx="7">
                  <c:v>2002.0</c:v>
                </c:pt>
                <c:pt idx="8">
                  <c:v>2003.0</c:v>
                </c:pt>
                <c:pt idx="9">
                  <c:v>2004.0</c:v>
                </c:pt>
                <c:pt idx="10">
                  <c:v>2005.0</c:v>
                </c:pt>
                <c:pt idx="11">
                  <c:v>2006.0</c:v>
                </c:pt>
                <c:pt idx="12">
                  <c:v>2007.0</c:v>
                </c:pt>
                <c:pt idx="13">
                  <c:v>2008.0</c:v>
                </c:pt>
              </c:numCache>
            </c:numRef>
          </c:cat>
          <c:val>
            <c:numRef>
              <c:f>Sheet1!$F$31:$S$31</c:f>
              <c:numCache>
                <c:formatCode>General</c:formatCode>
                <c:ptCount val="14"/>
                <c:pt idx="0">
                  <c:v>674.0</c:v>
                </c:pt>
                <c:pt idx="1">
                  <c:v>774.0</c:v>
                </c:pt>
                <c:pt idx="2">
                  <c:v>793.0</c:v>
                </c:pt>
                <c:pt idx="3">
                  <c:v>1390.0</c:v>
                </c:pt>
                <c:pt idx="4">
                  <c:v>1143.0</c:v>
                </c:pt>
                <c:pt idx="5">
                  <c:v>1332.0</c:v>
                </c:pt>
                <c:pt idx="6">
                  <c:v>1443.0</c:v>
                </c:pt>
                <c:pt idx="7">
                  <c:v>1170.0</c:v>
                </c:pt>
                <c:pt idx="8">
                  <c:v>2338.0</c:v>
                </c:pt>
                <c:pt idx="9">
                  <c:v>3574.0</c:v>
                </c:pt>
                <c:pt idx="10">
                  <c:v>2582.0</c:v>
                </c:pt>
                <c:pt idx="11">
                  <c:v>3036.0</c:v>
                </c:pt>
                <c:pt idx="12">
                  <c:v>2981.0</c:v>
                </c:pt>
                <c:pt idx="13">
                  <c:v>3105.0</c:v>
                </c:pt>
              </c:numCache>
            </c:numRef>
          </c:val>
        </c:ser>
        <c:axId val="589079320"/>
        <c:axId val="574296872"/>
      </c:barChart>
      <c:catAx>
        <c:axId val="589079320"/>
        <c:scaling>
          <c:orientation val="minMax"/>
        </c:scaling>
        <c:axPos val="b"/>
        <c:numFmt formatCode="General" sourceLinked="1"/>
        <c:tickLblPos val="nextTo"/>
        <c:crossAx val="574296872"/>
        <c:crosses val="autoZero"/>
        <c:auto val="1"/>
        <c:lblAlgn val="ctr"/>
        <c:lblOffset val="100"/>
      </c:catAx>
      <c:valAx>
        <c:axId val="574296872"/>
        <c:scaling>
          <c:orientation val="minMax"/>
        </c:scaling>
        <c:axPos val="l"/>
        <c:majorGridlines/>
        <c:numFmt formatCode="General" sourceLinked="1"/>
        <c:tickLblPos val="nextTo"/>
        <c:crossAx val="589079320"/>
        <c:crosses val="autoZero"/>
        <c:crossBetween val="between"/>
      </c:valAx>
    </c:plotArea>
    <c:plotVisOnly val="1"/>
  </c:chart>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0"/>
          <c:order val="0"/>
          <c:dLbls>
            <c:showVal val="1"/>
          </c:dLbls>
          <c:cat>
            <c:strRef>
              <c:f>Taiwan!$B$44:$C$44</c:f>
              <c:strCache>
                <c:ptCount val="2"/>
                <c:pt idx="0">
                  <c:v>Estimated production of live grouper</c:v>
                </c:pt>
                <c:pt idx="1">
                  <c:v>Live grouper exported in 2009</c:v>
                </c:pt>
              </c:strCache>
            </c:strRef>
          </c:cat>
          <c:val>
            <c:numRef>
              <c:f>Taiwan!$B$45:$C$45</c:f>
              <c:numCache>
                <c:formatCode>#,##0</c:formatCode>
                <c:ptCount val="2"/>
                <c:pt idx="0">
                  <c:v>17234.0</c:v>
                </c:pt>
                <c:pt idx="1">
                  <c:v>4155.0</c:v>
                </c:pt>
              </c:numCache>
            </c:numRef>
          </c:val>
        </c:ser>
        <c:axId val="462052712"/>
        <c:axId val="555252984"/>
      </c:barChart>
      <c:catAx>
        <c:axId val="462052712"/>
        <c:scaling>
          <c:orientation val="minMax"/>
        </c:scaling>
        <c:axPos val="b"/>
        <c:tickLblPos val="nextTo"/>
        <c:crossAx val="555252984"/>
        <c:crosses val="autoZero"/>
        <c:auto val="1"/>
        <c:lblAlgn val="ctr"/>
        <c:lblOffset val="100"/>
      </c:catAx>
      <c:valAx>
        <c:axId val="555252984"/>
        <c:scaling>
          <c:orientation val="minMax"/>
        </c:scaling>
        <c:axPos val="l"/>
        <c:majorGridlines/>
        <c:numFmt formatCode="#,##0" sourceLinked="1"/>
        <c:tickLblPos val="nextTo"/>
        <c:crossAx val="462052712"/>
        <c:crosses val="autoZero"/>
        <c:crossBetween val="between"/>
      </c:valAx>
    </c:plotArea>
    <c:plotVisOnly val="1"/>
  </c:chart>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1"/>
          <c:order val="0"/>
          <c:cat>
            <c:numRef>
              <c:f>Taiwan!$E$98:$E$121</c:f>
              <c:numCache>
                <c:formatCode>General</c:formatCode>
                <c:ptCount val="24"/>
                <c:pt idx="0">
                  <c:v>1984.0</c:v>
                </c:pt>
                <c:pt idx="1">
                  <c:v>1985.0</c:v>
                </c:pt>
                <c:pt idx="2">
                  <c:v>1986.0</c:v>
                </c:pt>
                <c:pt idx="3">
                  <c:v>1987.0</c:v>
                </c:pt>
                <c:pt idx="4">
                  <c:v>1988.0</c:v>
                </c:pt>
                <c:pt idx="5">
                  <c:v>1989.0</c:v>
                </c:pt>
                <c:pt idx="6">
                  <c:v>1990.0</c:v>
                </c:pt>
                <c:pt idx="7">
                  <c:v>1991.0</c:v>
                </c:pt>
                <c:pt idx="8">
                  <c:v>1992.0</c:v>
                </c:pt>
                <c:pt idx="9">
                  <c:v>1993.0</c:v>
                </c:pt>
                <c:pt idx="10">
                  <c:v>1994.0</c:v>
                </c:pt>
                <c:pt idx="11">
                  <c:v>1995.0</c:v>
                </c:pt>
                <c:pt idx="12">
                  <c:v>1996.0</c:v>
                </c:pt>
                <c:pt idx="13">
                  <c:v>1997.0</c:v>
                </c:pt>
                <c:pt idx="14">
                  <c:v>1998.0</c:v>
                </c:pt>
                <c:pt idx="15">
                  <c:v>1999.0</c:v>
                </c:pt>
                <c:pt idx="16">
                  <c:v>2000.0</c:v>
                </c:pt>
                <c:pt idx="17">
                  <c:v>2001.0</c:v>
                </c:pt>
                <c:pt idx="18">
                  <c:v>2002.0</c:v>
                </c:pt>
                <c:pt idx="19">
                  <c:v>2003.0</c:v>
                </c:pt>
                <c:pt idx="20">
                  <c:v>2004.0</c:v>
                </c:pt>
                <c:pt idx="21">
                  <c:v>2005.0</c:v>
                </c:pt>
                <c:pt idx="22">
                  <c:v>2006.0</c:v>
                </c:pt>
                <c:pt idx="23">
                  <c:v>2007.0</c:v>
                </c:pt>
              </c:numCache>
            </c:numRef>
          </c:cat>
          <c:val>
            <c:numRef>
              <c:f>Taiwan!$F$98:$F$121</c:f>
              <c:numCache>
                <c:formatCode>#,##0</c:formatCode>
                <c:ptCount val="24"/>
                <c:pt idx="0">
                  <c:v>203.0</c:v>
                </c:pt>
                <c:pt idx="1">
                  <c:v>838.0</c:v>
                </c:pt>
                <c:pt idx="2">
                  <c:v>971.0</c:v>
                </c:pt>
                <c:pt idx="3">
                  <c:v>1224.0</c:v>
                </c:pt>
                <c:pt idx="4">
                  <c:v>1067.0</c:v>
                </c:pt>
                <c:pt idx="5">
                  <c:v>408.0</c:v>
                </c:pt>
                <c:pt idx="6">
                  <c:v>2206.0</c:v>
                </c:pt>
                <c:pt idx="7">
                  <c:v>1229.0</c:v>
                </c:pt>
                <c:pt idx="8">
                  <c:v>1125.0</c:v>
                </c:pt>
                <c:pt idx="9">
                  <c:v>3942.0</c:v>
                </c:pt>
                <c:pt idx="10">
                  <c:v>1841.0</c:v>
                </c:pt>
                <c:pt idx="11">
                  <c:v>2104.0</c:v>
                </c:pt>
                <c:pt idx="12">
                  <c:v>1883.0</c:v>
                </c:pt>
                <c:pt idx="13">
                  <c:v>2525.0</c:v>
                </c:pt>
                <c:pt idx="14">
                  <c:v>3471.0</c:v>
                </c:pt>
                <c:pt idx="15">
                  <c:v>4122.0</c:v>
                </c:pt>
                <c:pt idx="16">
                  <c:v>5053.0</c:v>
                </c:pt>
                <c:pt idx="17">
                  <c:v>5386.0</c:v>
                </c:pt>
                <c:pt idx="18">
                  <c:v>12367.0</c:v>
                </c:pt>
                <c:pt idx="19">
                  <c:v>11564.0</c:v>
                </c:pt>
                <c:pt idx="20">
                  <c:v>0.0</c:v>
                </c:pt>
                <c:pt idx="21">
                  <c:v>0.0</c:v>
                </c:pt>
                <c:pt idx="22">
                  <c:v>0.0</c:v>
                </c:pt>
                <c:pt idx="23">
                  <c:v>17234.0</c:v>
                </c:pt>
              </c:numCache>
            </c:numRef>
          </c:val>
        </c:ser>
        <c:axId val="588158200"/>
        <c:axId val="588193928"/>
      </c:barChart>
      <c:catAx>
        <c:axId val="588158200"/>
        <c:scaling>
          <c:orientation val="minMax"/>
        </c:scaling>
        <c:axPos val="b"/>
        <c:numFmt formatCode="General" sourceLinked="1"/>
        <c:tickLblPos val="nextTo"/>
        <c:crossAx val="588193928"/>
        <c:crosses val="autoZero"/>
        <c:auto val="1"/>
        <c:lblAlgn val="ctr"/>
        <c:lblOffset val="100"/>
      </c:catAx>
      <c:valAx>
        <c:axId val="588193928"/>
        <c:scaling>
          <c:orientation val="minMax"/>
          <c:max val="18000.0"/>
        </c:scaling>
        <c:axPos val="l"/>
        <c:majorGridlines/>
        <c:numFmt formatCode="#,##0" sourceLinked="1"/>
        <c:tickLblPos val="nextTo"/>
        <c:crossAx val="588158200"/>
        <c:crosses val="autoZero"/>
        <c:crossBetween val="between"/>
      </c:valAx>
    </c:plotArea>
    <c:plotVisOnly val="1"/>
  </c:chart>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pieChart>
        <c:varyColors val="1"/>
        <c:ser>
          <c:idx val="0"/>
          <c:order val="0"/>
          <c:dLbls>
            <c:showVal val="1"/>
            <c:showLeaderLines val="1"/>
          </c:dLbls>
          <c:cat>
            <c:strRef>
              <c:f>Taiwan!$B$145:$B$146</c:f>
              <c:strCache>
                <c:ptCount val="2"/>
                <c:pt idx="0">
                  <c:v>Rest of world</c:v>
                </c:pt>
                <c:pt idx="1">
                  <c:v>Taiwan</c:v>
                </c:pt>
              </c:strCache>
            </c:strRef>
          </c:cat>
          <c:val>
            <c:numRef>
              <c:f>Taiwan!$C$145:$C$146</c:f>
              <c:numCache>
                <c:formatCode>0.0%</c:formatCode>
                <c:ptCount val="2"/>
                <c:pt idx="0">
                  <c:v>0.425951219512195</c:v>
                </c:pt>
                <c:pt idx="1">
                  <c:v>0.574048780487805</c:v>
                </c:pt>
              </c:numCache>
            </c:numRef>
          </c:val>
        </c:ser>
        <c:firstSliceAng val="0"/>
      </c:pieChart>
    </c:plotArea>
    <c:legend>
      <c:legendPos val="r"/>
      <c:layout>
        <c:manualLayout>
          <c:xMode val="edge"/>
          <c:yMode val="edge"/>
          <c:x val="0.636096743746105"/>
          <c:y val="0.271447249881295"/>
          <c:w val="0.197095800524934"/>
          <c:h val="0.314800091157747"/>
        </c:manualLayout>
      </c:layout>
    </c:legend>
    <c:plotVisOnly val="1"/>
  </c:chart>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0"/>
          <c:order val="0"/>
          <c:tx>
            <c:strRef>
              <c:f>'Sadovy dead vs. live fish price'!$B$1</c:f>
              <c:strCache>
                <c:ptCount val="1"/>
                <c:pt idx="0">
                  <c:v>Dead</c:v>
                </c:pt>
              </c:strCache>
            </c:strRef>
          </c:tx>
          <c:cat>
            <c:strRef>
              <c:f>'Sadovy dead vs. live fish price'!$A$2:$A$7</c:f>
              <c:strCache>
                <c:ptCount val="6"/>
                <c:pt idx="0">
                  <c:v>Humphead wrasse</c:v>
                </c:pt>
                <c:pt idx="1">
                  <c:v>Orange-spotted grouper</c:v>
                </c:pt>
                <c:pt idx="2">
                  <c:v>Brown-marbled grouper</c:v>
                </c:pt>
                <c:pt idx="3">
                  <c:v>Giant grouper</c:v>
                </c:pt>
                <c:pt idx="4">
                  <c:v>Camouflage grouper</c:v>
                </c:pt>
                <c:pt idx="5">
                  <c:v>Leopard coralgrouper</c:v>
                </c:pt>
              </c:strCache>
            </c:strRef>
          </c:cat>
          <c:val>
            <c:numRef>
              <c:f>'Sadovy dead vs. live fish price'!$B$2:$B$7</c:f>
              <c:numCache>
                <c:formatCode>"$"#,##0.00</c:formatCode>
                <c:ptCount val="6"/>
                <c:pt idx="0">
                  <c:v>18.0</c:v>
                </c:pt>
                <c:pt idx="1">
                  <c:v>6.4</c:v>
                </c:pt>
                <c:pt idx="2">
                  <c:v>9.0</c:v>
                </c:pt>
                <c:pt idx="3">
                  <c:v>18.0</c:v>
                </c:pt>
                <c:pt idx="4">
                  <c:v>9.0</c:v>
                </c:pt>
                <c:pt idx="5">
                  <c:v>15.4</c:v>
                </c:pt>
              </c:numCache>
            </c:numRef>
          </c:val>
        </c:ser>
        <c:ser>
          <c:idx val="1"/>
          <c:order val="1"/>
          <c:tx>
            <c:strRef>
              <c:f>'Sadovy dead vs. live fish price'!$C$1</c:f>
              <c:strCache>
                <c:ptCount val="1"/>
                <c:pt idx="0">
                  <c:v>Live</c:v>
                </c:pt>
              </c:strCache>
            </c:strRef>
          </c:tx>
          <c:cat>
            <c:strRef>
              <c:f>'Sadovy dead vs. live fish price'!$A$2:$A$7</c:f>
              <c:strCache>
                <c:ptCount val="6"/>
                <c:pt idx="0">
                  <c:v>Humphead wrasse</c:v>
                </c:pt>
                <c:pt idx="1">
                  <c:v>Orange-spotted grouper</c:v>
                </c:pt>
                <c:pt idx="2">
                  <c:v>Brown-marbled grouper</c:v>
                </c:pt>
                <c:pt idx="3">
                  <c:v>Giant grouper</c:v>
                </c:pt>
                <c:pt idx="4">
                  <c:v>Camouflage grouper</c:v>
                </c:pt>
                <c:pt idx="5">
                  <c:v>Leopard coralgrouper</c:v>
                </c:pt>
              </c:strCache>
            </c:strRef>
          </c:cat>
          <c:val>
            <c:numRef>
              <c:f>'Sadovy dead vs. live fish price'!$C$2:$C$7</c:f>
              <c:numCache>
                <c:formatCode>"$"#,##0.00</c:formatCode>
                <c:ptCount val="6"/>
                <c:pt idx="0">
                  <c:v>60.5</c:v>
                </c:pt>
                <c:pt idx="1">
                  <c:v>15.5</c:v>
                </c:pt>
                <c:pt idx="2">
                  <c:v>20.8</c:v>
                </c:pt>
                <c:pt idx="3">
                  <c:v>21.0</c:v>
                </c:pt>
                <c:pt idx="4">
                  <c:v>22.6</c:v>
                </c:pt>
                <c:pt idx="5">
                  <c:v>31.8</c:v>
                </c:pt>
              </c:numCache>
            </c:numRef>
          </c:val>
        </c:ser>
        <c:axId val="524204616"/>
        <c:axId val="524206568"/>
      </c:barChart>
      <c:catAx>
        <c:axId val="524204616"/>
        <c:scaling>
          <c:orientation val="minMax"/>
        </c:scaling>
        <c:axPos val="b"/>
        <c:tickLblPos val="nextTo"/>
        <c:crossAx val="524206568"/>
        <c:crosses val="autoZero"/>
        <c:auto val="1"/>
        <c:lblAlgn val="ctr"/>
        <c:lblOffset val="100"/>
      </c:catAx>
      <c:valAx>
        <c:axId val="524206568"/>
        <c:scaling>
          <c:orientation val="minMax"/>
        </c:scaling>
        <c:axPos val="l"/>
        <c:majorGridlines/>
        <c:numFmt formatCode="&quot;$&quot;#,##0.00" sourceLinked="1"/>
        <c:tickLblPos val="nextTo"/>
        <c:crossAx val="524204616"/>
        <c:crosses val="autoZero"/>
        <c:crossBetween val="between"/>
      </c:valAx>
    </c:plotArea>
    <c:legend>
      <c:legendPos val="r"/>
      <c:layout/>
    </c:legend>
    <c:plotVisOnly val="1"/>
  </c:chart>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manualLayout>
          <c:layoutTarget val="inner"/>
          <c:xMode val="edge"/>
          <c:yMode val="edge"/>
          <c:x val="0.0215277777777781"/>
          <c:y val="0.00925925925925941"/>
          <c:w val="0.586111111111111"/>
          <c:h val="0.976851851851852"/>
        </c:manualLayout>
      </c:layout>
      <c:pieChart>
        <c:varyColors val="1"/>
        <c:ser>
          <c:idx val="0"/>
          <c:order val="0"/>
          <c:dPt>
            <c:idx val="0"/>
            <c:spPr>
              <a:solidFill>
                <a:schemeClr val="tx2"/>
              </a:solidFill>
            </c:spPr>
          </c:dPt>
          <c:dPt>
            <c:idx val="2"/>
            <c:spPr>
              <a:solidFill>
                <a:schemeClr val="bg1">
                  <a:lumMod val="75000"/>
                </a:schemeClr>
              </a:solidFill>
            </c:spPr>
          </c:dPt>
          <c:dLbls>
            <c:dLbl>
              <c:idx val="0"/>
              <c:spPr/>
              <c:txPr>
                <a:bodyPr/>
                <a:lstStyle/>
                <a:p>
                  <a:pPr>
                    <a:defRPr>
                      <a:solidFill>
                        <a:schemeClr val="bg1"/>
                      </a:solidFill>
                    </a:defRPr>
                  </a:pPr>
                  <a:endParaRPr lang="en-US"/>
                </a:p>
              </c:txPr>
            </c:dLbl>
            <c:showVal val="1"/>
            <c:showLeaderLines val="1"/>
          </c:dLbls>
          <c:val>
            <c:numRef>
              <c:f>LRFFT!$C$3:$C$5</c:f>
              <c:numCache>
                <c:formatCode>0%</c:formatCode>
                <c:ptCount val="3"/>
                <c:pt idx="0">
                  <c:v>0.600000000000001</c:v>
                </c:pt>
                <c:pt idx="1">
                  <c:v>0.3</c:v>
                </c:pt>
                <c:pt idx="2">
                  <c:v>0.1</c:v>
                </c:pt>
              </c:numCache>
            </c:numRef>
          </c:val>
        </c:ser>
        <c:firstSliceAng val="0"/>
      </c:pieChart>
    </c:plotArea>
    <c:plotVisOnly val="1"/>
  </c:chart>
  <c:spPr>
    <a:ln>
      <a:noFill/>
    </a:ln>
  </c:sp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0"/>
          <c:order val="0"/>
          <c:cat>
            <c:strRef>
              <c:f>LRFFT!$A$135:$A$136</c:f>
              <c:strCache>
                <c:ptCount val="2"/>
                <c:pt idx="0">
                  <c:v>Hong Kong imports</c:v>
                </c:pt>
                <c:pt idx="1">
                  <c:v>Global aquaculture production of groupers</c:v>
                </c:pt>
              </c:strCache>
            </c:strRef>
          </c:cat>
          <c:val>
            <c:numRef>
              <c:f>LRFFT!$B$135:$B$136</c:f>
              <c:numCache>
                <c:formatCode>#,##0</c:formatCode>
                <c:ptCount val="2"/>
                <c:pt idx="0">
                  <c:v>14000.0</c:v>
                </c:pt>
                <c:pt idx="1">
                  <c:v>70000.0</c:v>
                </c:pt>
              </c:numCache>
            </c:numRef>
          </c:val>
        </c:ser>
        <c:axId val="541108920"/>
        <c:axId val="541111944"/>
      </c:barChart>
      <c:catAx>
        <c:axId val="541108920"/>
        <c:scaling>
          <c:orientation val="minMax"/>
        </c:scaling>
        <c:axPos val="b"/>
        <c:tickLblPos val="nextTo"/>
        <c:crossAx val="541111944"/>
        <c:crosses val="autoZero"/>
        <c:auto val="1"/>
        <c:lblAlgn val="ctr"/>
        <c:lblOffset val="100"/>
      </c:catAx>
      <c:valAx>
        <c:axId val="541111944"/>
        <c:scaling>
          <c:orientation val="minMax"/>
          <c:max val="70000.0"/>
        </c:scaling>
        <c:axPos val="l"/>
        <c:majorGridlines/>
        <c:numFmt formatCode="#,##0" sourceLinked="1"/>
        <c:tickLblPos val="nextTo"/>
        <c:crossAx val="541108920"/>
        <c:crosses val="autoZero"/>
        <c:crossBetween val="between"/>
      </c:valAx>
    </c:plotArea>
    <c:plotVisOnly val="1"/>
  </c:chart>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0"/>
          <c:order val="0"/>
          <c:cat>
            <c:numRef>
              <c:f>Value!$I$2:$M$2</c:f>
              <c:numCache>
                <c:formatCode>General</c:formatCode>
                <c:ptCount val="5"/>
                <c:pt idx="0">
                  <c:v>2005.0</c:v>
                </c:pt>
                <c:pt idx="1">
                  <c:v>2006.0</c:v>
                </c:pt>
                <c:pt idx="2">
                  <c:v>2007.0</c:v>
                </c:pt>
                <c:pt idx="3">
                  <c:v>2008.0</c:v>
                </c:pt>
                <c:pt idx="4">
                  <c:v>2009.0</c:v>
                </c:pt>
              </c:numCache>
            </c:numRef>
          </c:cat>
          <c:val>
            <c:numRef>
              <c:f>Value!$I$14:$M$14</c:f>
              <c:numCache>
                <c:formatCode>#,##0</c:formatCode>
                <c:ptCount val="5"/>
                <c:pt idx="0">
                  <c:v>73723.87676508343</c:v>
                </c:pt>
                <c:pt idx="1">
                  <c:v>84840.94993581511</c:v>
                </c:pt>
                <c:pt idx="2">
                  <c:v>96207.188703466</c:v>
                </c:pt>
                <c:pt idx="3">
                  <c:v>101613.863928113</c:v>
                </c:pt>
                <c:pt idx="4">
                  <c:v>105679.589216945</c:v>
                </c:pt>
              </c:numCache>
            </c:numRef>
          </c:val>
        </c:ser>
        <c:axId val="525241496"/>
        <c:axId val="525244456"/>
      </c:barChart>
      <c:catAx>
        <c:axId val="525241496"/>
        <c:scaling>
          <c:orientation val="minMax"/>
        </c:scaling>
        <c:axPos val="b"/>
        <c:numFmt formatCode="General" sourceLinked="1"/>
        <c:tickLblPos val="nextTo"/>
        <c:crossAx val="525244456"/>
        <c:crosses val="autoZero"/>
        <c:auto val="1"/>
        <c:lblAlgn val="ctr"/>
        <c:lblOffset val="100"/>
      </c:catAx>
      <c:valAx>
        <c:axId val="525244456"/>
        <c:scaling>
          <c:orientation val="minMax"/>
        </c:scaling>
        <c:axPos val="l"/>
        <c:majorGridlines/>
        <c:numFmt formatCode="#,##0" sourceLinked="1"/>
        <c:tickLblPos val="nextTo"/>
        <c:crossAx val="525241496"/>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areaChart>
        <c:grouping val="stacked"/>
        <c:ser>
          <c:idx val="1"/>
          <c:order val="0"/>
          <c:tx>
            <c:strRef>
              <c:f>Sheet2!$I$14</c:f>
              <c:strCache>
                <c:ptCount val="1"/>
                <c:pt idx="0">
                  <c:v>China</c:v>
                </c:pt>
              </c:strCache>
            </c:strRef>
          </c:tx>
          <c:cat>
            <c:numRef>
              <c:f>Sheet2!$H$15:$H$22</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Sheet2!$I$15:$I$22</c:f>
              <c:numCache>
                <c:formatCode>"$"#,##0</c:formatCode>
                <c:ptCount val="8"/>
                <c:pt idx="0">
                  <c:v>1.69050742E8</c:v>
                </c:pt>
                <c:pt idx="1">
                  <c:v>2.20630995E8</c:v>
                </c:pt>
                <c:pt idx="2">
                  <c:v>3.24279612E8</c:v>
                </c:pt>
                <c:pt idx="3">
                  <c:v>3.57762571E8</c:v>
                </c:pt>
                <c:pt idx="4">
                  <c:v>3.63432176E8</c:v>
                </c:pt>
                <c:pt idx="5">
                  <c:v>3.43545894E8</c:v>
                </c:pt>
                <c:pt idx="6">
                  <c:v>4.85530241E8</c:v>
                </c:pt>
                <c:pt idx="7">
                  <c:v>3.90485204E8</c:v>
                </c:pt>
              </c:numCache>
            </c:numRef>
          </c:val>
        </c:ser>
        <c:ser>
          <c:idx val="2"/>
          <c:order val="1"/>
          <c:tx>
            <c:strRef>
              <c:f>Sheet2!$J$14</c:f>
              <c:strCache>
                <c:ptCount val="1"/>
                <c:pt idx="0">
                  <c:v>France</c:v>
                </c:pt>
              </c:strCache>
            </c:strRef>
          </c:tx>
          <c:cat>
            <c:numRef>
              <c:f>Sheet2!$H$15:$H$22</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Sheet2!$J$15:$J$22</c:f>
              <c:numCache>
                <c:formatCode>"$"#,##0</c:formatCode>
                <c:ptCount val="8"/>
                <c:pt idx="0">
                  <c:v>6.2573948E7</c:v>
                </c:pt>
                <c:pt idx="1">
                  <c:v>6.2063403E7</c:v>
                </c:pt>
                <c:pt idx="2">
                  <c:v>7.5440576E7</c:v>
                </c:pt>
                <c:pt idx="3">
                  <c:v>1.18285135E8</c:v>
                </c:pt>
                <c:pt idx="4">
                  <c:v>7.3399761E7</c:v>
                </c:pt>
                <c:pt idx="5">
                  <c:v>1.05681278E8</c:v>
                </c:pt>
                <c:pt idx="6">
                  <c:v>9.7435853E7</c:v>
                </c:pt>
                <c:pt idx="7">
                  <c:v>5.6395482E7</c:v>
                </c:pt>
              </c:numCache>
            </c:numRef>
          </c:val>
        </c:ser>
        <c:ser>
          <c:idx val="3"/>
          <c:order val="2"/>
          <c:tx>
            <c:strRef>
              <c:f>Sheet2!$K$14</c:f>
              <c:strCache>
                <c:ptCount val="1"/>
                <c:pt idx="0">
                  <c:v>Japan</c:v>
                </c:pt>
              </c:strCache>
            </c:strRef>
          </c:tx>
          <c:cat>
            <c:numRef>
              <c:f>Sheet2!$H$15:$H$22</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Sheet2!$K$15:$K$22</c:f>
              <c:numCache>
                <c:formatCode>"$"#,##0</c:formatCode>
                <c:ptCount val="8"/>
                <c:pt idx="0">
                  <c:v>3.5633609E7</c:v>
                </c:pt>
                <c:pt idx="1">
                  <c:v>4.5082054E7</c:v>
                </c:pt>
                <c:pt idx="2">
                  <c:v>4.9879488E7</c:v>
                </c:pt>
                <c:pt idx="3">
                  <c:v>5.8301937E7</c:v>
                </c:pt>
                <c:pt idx="4">
                  <c:v>7.2227426E7</c:v>
                </c:pt>
                <c:pt idx="5">
                  <c:v>7.7879744E7</c:v>
                </c:pt>
                <c:pt idx="6">
                  <c:v>7.9104649E7</c:v>
                </c:pt>
                <c:pt idx="7">
                  <c:v>6.8253178E7</c:v>
                </c:pt>
              </c:numCache>
            </c:numRef>
          </c:val>
        </c:ser>
        <c:ser>
          <c:idx val="4"/>
          <c:order val="3"/>
          <c:tx>
            <c:strRef>
              <c:f>Sheet2!$L$14</c:f>
              <c:strCache>
                <c:ptCount val="1"/>
                <c:pt idx="0">
                  <c:v>Rep. of Korea</c:v>
                </c:pt>
              </c:strCache>
            </c:strRef>
          </c:tx>
          <c:cat>
            <c:numRef>
              <c:f>Sheet2!$H$15:$H$22</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Sheet2!$L$15:$L$22</c:f>
              <c:numCache>
                <c:formatCode>"$"#,##0</c:formatCode>
                <c:ptCount val="8"/>
                <c:pt idx="0">
                  <c:v>6.815853E7</c:v>
                </c:pt>
                <c:pt idx="1">
                  <c:v>7.8425148E7</c:v>
                </c:pt>
                <c:pt idx="2">
                  <c:v>9.1169387E7</c:v>
                </c:pt>
                <c:pt idx="3">
                  <c:v>8.9483896E7</c:v>
                </c:pt>
                <c:pt idx="4">
                  <c:v>7.4566542E7</c:v>
                </c:pt>
                <c:pt idx="5">
                  <c:v>6.2865205E7</c:v>
                </c:pt>
                <c:pt idx="6">
                  <c:v>6.4456043E7</c:v>
                </c:pt>
                <c:pt idx="7">
                  <c:v>7.1583733E7</c:v>
                </c:pt>
              </c:numCache>
            </c:numRef>
          </c:val>
        </c:ser>
        <c:ser>
          <c:idx val="5"/>
          <c:order val="4"/>
          <c:tx>
            <c:strRef>
              <c:f>Sheet2!$M$14</c:f>
              <c:strCache>
                <c:ptCount val="1"/>
                <c:pt idx="0">
                  <c:v>Malaysia</c:v>
                </c:pt>
              </c:strCache>
            </c:strRef>
          </c:tx>
          <c:cat>
            <c:numRef>
              <c:f>Sheet2!$H$15:$H$22</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Sheet2!$M$15:$M$22</c:f>
              <c:numCache>
                <c:formatCode>"$"#,##0</c:formatCode>
                <c:ptCount val="8"/>
                <c:pt idx="0">
                  <c:v>3.4715063E7</c:v>
                </c:pt>
                <c:pt idx="1">
                  <c:v>3.7969374E7</c:v>
                </c:pt>
                <c:pt idx="2">
                  <c:v>4.1264742E7</c:v>
                </c:pt>
                <c:pt idx="3">
                  <c:v>4.2808068E7</c:v>
                </c:pt>
                <c:pt idx="4">
                  <c:v>4.8531528E7</c:v>
                </c:pt>
                <c:pt idx="5">
                  <c:v>5.2947801E7</c:v>
                </c:pt>
                <c:pt idx="6">
                  <c:v>6.1578585E7</c:v>
                </c:pt>
                <c:pt idx="7">
                  <c:v>7.527122E7</c:v>
                </c:pt>
              </c:numCache>
            </c:numRef>
          </c:val>
        </c:ser>
        <c:ser>
          <c:idx val="6"/>
          <c:order val="5"/>
          <c:tx>
            <c:strRef>
              <c:f>Sheet2!$N$14</c:f>
              <c:strCache>
                <c:ptCount val="1"/>
                <c:pt idx="0">
                  <c:v>Australia</c:v>
                </c:pt>
              </c:strCache>
            </c:strRef>
          </c:tx>
          <c:cat>
            <c:numRef>
              <c:f>Sheet2!$H$15:$H$22</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Sheet2!$N$15:$N$22</c:f>
              <c:numCache>
                <c:formatCode>"$"#,##0</c:formatCode>
                <c:ptCount val="8"/>
                <c:pt idx="0">
                  <c:v>2.614139E7</c:v>
                </c:pt>
                <c:pt idx="1">
                  <c:v>2.8725183E7</c:v>
                </c:pt>
                <c:pt idx="2">
                  <c:v>2.8238736E7</c:v>
                </c:pt>
                <c:pt idx="3">
                  <c:v>2.7905905E7</c:v>
                </c:pt>
                <c:pt idx="4">
                  <c:v>3.1875341E7</c:v>
                </c:pt>
                <c:pt idx="5">
                  <c:v>3.6468343E7</c:v>
                </c:pt>
                <c:pt idx="6">
                  <c:v>4.0700097E7</c:v>
                </c:pt>
                <c:pt idx="7">
                  <c:v>3.6782188E7</c:v>
                </c:pt>
              </c:numCache>
            </c:numRef>
          </c:val>
        </c:ser>
        <c:ser>
          <c:idx val="7"/>
          <c:order val="6"/>
          <c:tx>
            <c:strRef>
              <c:f>Sheet2!$O$14</c:f>
              <c:strCache>
                <c:ptCount val="1"/>
                <c:pt idx="0">
                  <c:v>Philippines</c:v>
                </c:pt>
              </c:strCache>
            </c:strRef>
          </c:tx>
          <c:cat>
            <c:numRef>
              <c:f>Sheet2!$H$15:$H$22</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Sheet2!$O$15:$O$22</c:f>
              <c:numCache>
                <c:formatCode>General</c:formatCode>
                <c:ptCount val="8"/>
                <c:pt idx="5" formatCode="&quot;$&quot;#,##0">
                  <c:v>2.6290636E7</c:v>
                </c:pt>
                <c:pt idx="6" formatCode="&quot;$&quot;#,##0">
                  <c:v>2.1687547E7</c:v>
                </c:pt>
                <c:pt idx="7" formatCode="&quot;$&quot;#,##0">
                  <c:v>2.6810899E7</c:v>
                </c:pt>
              </c:numCache>
            </c:numRef>
          </c:val>
        </c:ser>
        <c:ser>
          <c:idx val="8"/>
          <c:order val="7"/>
          <c:tx>
            <c:strRef>
              <c:f>Sheet2!$P$14</c:f>
              <c:strCache>
                <c:ptCount val="1"/>
                <c:pt idx="0">
                  <c:v>Hong Kong</c:v>
                </c:pt>
              </c:strCache>
            </c:strRef>
          </c:tx>
          <c:spPr>
            <a:solidFill>
              <a:schemeClr val="accent2">
                <a:lumMod val="50000"/>
              </a:schemeClr>
            </a:solidFill>
            <a:ln w="25400">
              <a:noFill/>
            </a:ln>
          </c:spPr>
          <c:cat>
            <c:numRef>
              <c:f>Sheet2!$H$15:$H$22</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Sheet2!$P$15:$P$22</c:f>
              <c:numCache>
                <c:formatCode>"$"#,##0</c:formatCode>
                <c:ptCount val="8"/>
                <c:pt idx="0">
                  <c:v>2.5004851E7</c:v>
                </c:pt>
                <c:pt idx="1">
                  <c:v>2.2709252E7</c:v>
                </c:pt>
                <c:pt idx="2">
                  <c:v>1.3876458E7</c:v>
                </c:pt>
                <c:pt idx="3">
                  <c:v>1.7218704E7</c:v>
                </c:pt>
                <c:pt idx="4">
                  <c:v>1.5070167E7</c:v>
                </c:pt>
                <c:pt idx="5">
                  <c:v>1.5057853E7</c:v>
                </c:pt>
                <c:pt idx="6">
                  <c:v>2.2046099E7</c:v>
                </c:pt>
                <c:pt idx="7">
                  <c:v>1.9045376E7</c:v>
                </c:pt>
              </c:numCache>
            </c:numRef>
          </c:val>
        </c:ser>
        <c:ser>
          <c:idx val="9"/>
          <c:order val="8"/>
          <c:tx>
            <c:strRef>
              <c:f>Sheet2!$Q$14</c:f>
              <c:strCache>
                <c:ptCount val="1"/>
                <c:pt idx="0">
                  <c:v>USA</c:v>
                </c:pt>
              </c:strCache>
            </c:strRef>
          </c:tx>
          <c:spPr>
            <a:ln w="25400">
              <a:noFill/>
            </a:ln>
          </c:spPr>
          <c:cat>
            <c:numRef>
              <c:f>Sheet2!$H$15:$H$22</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Sheet2!$Q$15:$Q$22</c:f>
              <c:numCache>
                <c:formatCode>"$"#,##0</c:formatCode>
                <c:ptCount val="8"/>
                <c:pt idx="0">
                  <c:v>2.4048411E7</c:v>
                </c:pt>
                <c:pt idx="1">
                  <c:v>2.773053E7</c:v>
                </c:pt>
                <c:pt idx="2">
                  <c:v>2.9466023E7</c:v>
                </c:pt>
                <c:pt idx="3">
                  <c:v>3.2863763E7</c:v>
                </c:pt>
                <c:pt idx="4">
                  <c:v>4.3214697E7</c:v>
                </c:pt>
                <c:pt idx="5">
                  <c:v>4.2235661E7</c:v>
                </c:pt>
                <c:pt idx="6">
                  <c:v>4.2867073E7</c:v>
                </c:pt>
                <c:pt idx="7">
                  <c:v>4.1842925E7</c:v>
                </c:pt>
              </c:numCache>
            </c:numRef>
          </c:val>
        </c:ser>
        <c:ser>
          <c:idx val="10"/>
          <c:order val="9"/>
          <c:tx>
            <c:strRef>
              <c:f>Sheet2!$R$14</c:f>
              <c:strCache>
                <c:ptCount val="1"/>
                <c:pt idx="0">
                  <c:v>Germany</c:v>
                </c:pt>
              </c:strCache>
            </c:strRef>
          </c:tx>
          <c:spPr>
            <a:ln w="25400">
              <a:noFill/>
            </a:ln>
          </c:spPr>
          <c:cat>
            <c:numRef>
              <c:f>Sheet2!$H$15:$H$22</c:f>
              <c:numCache>
                <c:formatCode>General</c:formatCode>
                <c:ptCount val="8"/>
                <c:pt idx="0">
                  <c:v>2002.0</c:v>
                </c:pt>
                <c:pt idx="1">
                  <c:v>2003.0</c:v>
                </c:pt>
                <c:pt idx="2">
                  <c:v>2004.0</c:v>
                </c:pt>
                <c:pt idx="3">
                  <c:v>2005.0</c:v>
                </c:pt>
                <c:pt idx="4">
                  <c:v>2006.0</c:v>
                </c:pt>
                <c:pt idx="5">
                  <c:v>2007.0</c:v>
                </c:pt>
                <c:pt idx="6">
                  <c:v>2008.0</c:v>
                </c:pt>
                <c:pt idx="7">
                  <c:v>2009.0</c:v>
                </c:pt>
              </c:numCache>
            </c:numRef>
          </c:cat>
          <c:val>
            <c:numRef>
              <c:f>Sheet2!$R$15:$R$22</c:f>
              <c:numCache>
                <c:formatCode>"$"#,##0</c:formatCode>
                <c:ptCount val="8"/>
                <c:pt idx="0">
                  <c:v>5.535E6</c:v>
                </c:pt>
                <c:pt idx="1">
                  <c:v>6.831E6</c:v>
                </c:pt>
                <c:pt idx="2">
                  <c:v>8.827E6</c:v>
                </c:pt>
                <c:pt idx="3">
                  <c:v>1.0977E7</c:v>
                </c:pt>
                <c:pt idx="4">
                  <c:v>1.0673E7</c:v>
                </c:pt>
                <c:pt idx="5">
                  <c:v>1.4285E7</c:v>
                </c:pt>
                <c:pt idx="6">
                  <c:v>1.468E7</c:v>
                </c:pt>
                <c:pt idx="7">
                  <c:v>1.4559E7</c:v>
                </c:pt>
              </c:numCache>
            </c:numRef>
          </c:val>
        </c:ser>
        <c:axId val="524624680"/>
        <c:axId val="524627768"/>
      </c:areaChart>
      <c:catAx>
        <c:axId val="524624680"/>
        <c:scaling>
          <c:orientation val="minMax"/>
        </c:scaling>
        <c:axPos val="b"/>
        <c:numFmt formatCode="General" sourceLinked="1"/>
        <c:tickLblPos val="nextTo"/>
        <c:crossAx val="524627768"/>
        <c:crosses val="autoZero"/>
        <c:auto val="1"/>
        <c:lblAlgn val="ctr"/>
        <c:lblOffset val="100"/>
      </c:catAx>
      <c:valAx>
        <c:axId val="524627768"/>
        <c:scaling>
          <c:orientation val="minMax"/>
        </c:scaling>
        <c:axPos val="l"/>
        <c:majorGridlines/>
        <c:numFmt formatCode="&quot;$&quot;#,##0" sourceLinked="1"/>
        <c:tickLblPos val="nextTo"/>
        <c:crossAx val="524624680"/>
        <c:crosses val="autoZero"/>
        <c:crossBetween val="midCat"/>
      </c:valAx>
    </c:plotArea>
    <c:legend>
      <c:legendPos val="r"/>
      <c:layout/>
    </c:legend>
    <c:plotVisOnly val="1"/>
  </c:chart>
  <c:spPr>
    <a:ln>
      <a:noFill/>
    </a:ln>
  </c:sp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en-US"/>
  <c:style val="2"/>
  <c:chart>
    <c:autoTitleDeleted val="1"/>
    <c:plotArea>
      <c:layout/>
      <c:barChart>
        <c:barDir val="col"/>
        <c:grouping val="clustered"/>
        <c:ser>
          <c:idx val="1"/>
          <c:order val="0"/>
          <c:tx>
            <c:strRef>
              <c:f>'Most recent CSD and AFCD figure'!$B$1</c:f>
              <c:strCache>
                <c:ptCount val="1"/>
                <c:pt idx="0">
                  <c:v>Volume (tons)</c:v>
                </c:pt>
              </c:strCache>
            </c:strRef>
          </c:tx>
          <c:cat>
            <c:numRef>
              <c:f>'Most recent CSD and AFCD figure'!$A$2:$A$6</c:f>
              <c:numCache>
                <c:formatCode>General</c:formatCode>
                <c:ptCount val="5"/>
                <c:pt idx="0">
                  <c:v>2005.0</c:v>
                </c:pt>
                <c:pt idx="1">
                  <c:v>2006.0</c:v>
                </c:pt>
                <c:pt idx="2">
                  <c:v>2007.0</c:v>
                </c:pt>
                <c:pt idx="3">
                  <c:v>2008.0</c:v>
                </c:pt>
                <c:pt idx="4">
                  <c:v>2009.0</c:v>
                </c:pt>
              </c:numCache>
            </c:numRef>
          </c:cat>
          <c:val>
            <c:numRef>
              <c:f>'Most recent CSD and AFCD figure'!$B$2:$B$6</c:f>
              <c:numCache>
                <c:formatCode>#,##0</c:formatCode>
                <c:ptCount val="5"/>
                <c:pt idx="0">
                  <c:v>9400.0</c:v>
                </c:pt>
                <c:pt idx="1">
                  <c:v>9500.0</c:v>
                </c:pt>
                <c:pt idx="2">
                  <c:v>9900.0</c:v>
                </c:pt>
                <c:pt idx="3">
                  <c:v>10600.0</c:v>
                </c:pt>
                <c:pt idx="4">
                  <c:v>10630.0</c:v>
                </c:pt>
              </c:numCache>
            </c:numRef>
          </c:val>
        </c:ser>
        <c:axId val="541073176"/>
        <c:axId val="541077464"/>
      </c:barChart>
      <c:catAx>
        <c:axId val="541073176"/>
        <c:scaling>
          <c:orientation val="minMax"/>
        </c:scaling>
        <c:axPos val="b"/>
        <c:numFmt formatCode="General" sourceLinked="1"/>
        <c:tickLblPos val="nextTo"/>
        <c:crossAx val="541077464"/>
        <c:crosses val="autoZero"/>
        <c:auto val="1"/>
        <c:lblAlgn val="ctr"/>
        <c:lblOffset val="100"/>
      </c:catAx>
      <c:valAx>
        <c:axId val="541077464"/>
        <c:scaling>
          <c:orientation val="minMax"/>
        </c:scaling>
        <c:axPos val="l"/>
        <c:majorGridlines/>
        <c:numFmt formatCode="#,##0" sourceLinked="1"/>
        <c:tickLblPos val="nextTo"/>
        <c:crossAx val="541073176"/>
        <c:crosses val="autoZero"/>
        <c:crossBetween val="between"/>
      </c:valAx>
    </c:plotArea>
    <c:plotVisOnly val="1"/>
  </c:chart>
  <c:externalData r:id="rId1"/>
</c:chartSpace>
</file>

<file path=ppt/charts/chart21.xml><?xml version="1.0" encoding="utf-8"?>
<c:chartSpace xmlns:c="http://schemas.openxmlformats.org/drawingml/2006/chart" xmlns:a="http://schemas.openxmlformats.org/drawingml/2006/main" xmlns:r="http://schemas.openxmlformats.org/officeDocument/2006/relationships">
  <c:lang val="en-US"/>
  <c:style val="2"/>
  <c:chart>
    <c:plotArea>
      <c:layout>
        <c:manualLayout>
          <c:layoutTarget val="inner"/>
          <c:xMode val="edge"/>
          <c:yMode val="edge"/>
          <c:x val="0.0443228346456693"/>
          <c:y val="0.113425925925926"/>
          <c:w val="0.46388888888889"/>
          <c:h val="0.773148148148149"/>
        </c:manualLayout>
      </c:layout>
      <c:pieChart>
        <c:varyColors val="1"/>
        <c:ser>
          <c:idx val="0"/>
          <c:order val="0"/>
          <c:dLbls>
            <c:showVal val="1"/>
            <c:showLeaderLines val="1"/>
          </c:dLbls>
          <c:cat>
            <c:strRef>
              <c:f>'CSD summary'!$A$35:$A$36</c:f>
              <c:strCache>
                <c:ptCount val="2"/>
                <c:pt idx="0">
                  <c:v>% by air</c:v>
                </c:pt>
                <c:pt idx="1">
                  <c:v>% by fishing vessel</c:v>
                </c:pt>
              </c:strCache>
            </c:strRef>
          </c:cat>
          <c:val>
            <c:numRef>
              <c:f>'CSD summary'!$B$35:$B$36</c:f>
              <c:numCache>
                <c:formatCode>0%</c:formatCode>
                <c:ptCount val="2"/>
                <c:pt idx="0">
                  <c:v>0.644778927563501</c:v>
                </c:pt>
                <c:pt idx="1">
                  <c:v>0.3552210724365</c:v>
                </c:pt>
              </c:numCache>
            </c:numRef>
          </c:val>
        </c:ser>
        <c:firstSliceAng val="0"/>
      </c:pieChart>
    </c:plotArea>
    <c:legend>
      <c:legendPos val="r"/>
      <c:layout>
        <c:manualLayout>
          <c:xMode val="edge"/>
          <c:yMode val="edge"/>
          <c:x val="0.541423665791776"/>
          <c:y val="0.297673262969653"/>
          <c:w val="0.280798556430446"/>
          <c:h val="0.276693452221004"/>
        </c:manualLayout>
      </c:layout>
    </c:legend>
    <c:plotVisOnly val="1"/>
  </c:chart>
  <c:externalData r:id="rId1"/>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manualLayout>
          <c:layoutTarget val="inner"/>
          <c:xMode val="edge"/>
          <c:yMode val="edge"/>
          <c:x val="0.119934868564788"/>
          <c:y val="0.06042377089313"/>
          <c:w val="0.599387503855332"/>
          <c:h val="0.71333743367226"/>
        </c:manualLayout>
      </c:layout>
      <c:barChart>
        <c:barDir val="col"/>
        <c:grouping val="stacked"/>
        <c:ser>
          <c:idx val="1"/>
          <c:order val="0"/>
          <c:tx>
            <c:strRef>
              <c:f>Sheet1!$B$19</c:f>
              <c:strCache>
                <c:ptCount val="1"/>
                <c:pt idx="0">
                  <c:v>Giant grouper</c:v>
                </c:pt>
              </c:strCache>
            </c:strRef>
          </c:tx>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Sheet1!$B$20:$B$32</c:f>
              <c:numCache>
                <c:formatCode>#,##0</c:formatCode>
                <c:ptCount val="13"/>
                <c:pt idx="0">
                  <c:v>3.465982028241341</c:v>
                </c:pt>
                <c:pt idx="1">
                  <c:v>0.0</c:v>
                </c:pt>
                <c:pt idx="2">
                  <c:v>219.383825417202</c:v>
                </c:pt>
                <c:pt idx="3">
                  <c:v>211.9383825417202</c:v>
                </c:pt>
                <c:pt idx="4">
                  <c:v>31.19383825417201</c:v>
                </c:pt>
                <c:pt idx="5">
                  <c:v>47.36842105263143</c:v>
                </c:pt>
                <c:pt idx="6">
                  <c:v>306.4184852374839</c:v>
                </c:pt>
                <c:pt idx="7">
                  <c:v>385.1091142490372</c:v>
                </c:pt>
                <c:pt idx="8">
                  <c:v>36.71373555840822</c:v>
                </c:pt>
                <c:pt idx="9">
                  <c:v>17.32991014120673</c:v>
                </c:pt>
                <c:pt idx="10">
                  <c:v>0.0</c:v>
                </c:pt>
                <c:pt idx="11">
                  <c:v>0.641848523748398</c:v>
                </c:pt>
                <c:pt idx="12">
                  <c:v>16.17458279845962</c:v>
                </c:pt>
              </c:numCache>
            </c:numRef>
          </c:val>
        </c:ser>
        <c:ser>
          <c:idx val="2"/>
          <c:order val="1"/>
          <c:tx>
            <c:strRef>
              <c:f>Sheet1!$C$19</c:f>
              <c:strCache>
                <c:ptCount val="1"/>
                <c:pt idx="0">
                  <c:v>High-finned grouper</c:v>
                </c:pt>
              </c:strCache>
            </c:strRef>
          </c:tx>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Sheet1!$C$20:$C$32</c:f>
              <c:numCache>
                <c:formatCode>#,##0</c:formatCode>
                <c:ptCount val="13"/>
                <c:pt idx="0">
                  <c:v>460.8472400513488</c:v>
                </c:pt>
                <c:pt idx="1">
                  <c:v>350.3209242618739</c:v>
                </c:pt>
                <c:pt idx="2">
                  <c:v>107.9589216944801</c:v>
                </c:pt>
                <c:pt idx="3">
                  <c:v>128.1129653401797</c:v>
                </c:pt>
                <c:pt idx="4">
                  <c:v>346.983311938381</c:v>
                </c:pt>
                <c:pt idx="5">
                  <c:v>402.8241335044926</c:v>
                </c:pt>
                <c:pt idx="6">
                  <c:v>289.4736842105263</c:v>
                </c:pt>
                <c:pt idx="7">
                  <c:v>49.80744544287548</c:v>
                </c:pt>
                <c:pt idx="8">
                  <c:v>12.58023106546855</c:v>
                </c:pt>
                <c:pt idx="9">
                  <c:v>1.283697047496791</c:v>
                </c:pt>
                <c:pt idx="10">
                  <c:v>6.033376123234932</c:v>
                </c:pt>
                <c:pt idx="11">
                  <c:v>2.310654685494213</c:v>
                </c:pt>
                <c:pt idx="12">
                  <c:v>73.9409499358155</c:v>
                </c:pt>
              </c:numCache>
            </c:numRef>
          </c:val>
        </c:ser>
        <c:ser>
          <c:idx val="3"/>
          <c:order val="2"/>
          <c:tx>
            <c:strRef>
              <c:f>Sheet1!$D$19</c:f>
              <c:strCache>
                <c:ptCount val="1"/>
                <c:pt idx="0">
                  <c:v>Green grouper</c:v>
                </c:pt>
              </c:strCache>
            </c:strRef>
          </c:tx>
          <c:spPr>
            <a:solidFill>
              <a:schemeClr val="accent3">
                <a:lumMod val="85000"/>
              </a:schemeClr>
            </a:solidFill>
          </c:spPr>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Sheet1!$D$20:$D$32</c:f>
              <c:numCache>
                <c:formatCode>#,##0</c:formatCode>
                <c:ptCount val="13"/>
                <c:pt idx="0">
                  <c:v>0.0</c:v>
                </c:pt>
                <c:pt idx="1">
                  <c:v>0.0</c:v>
                </c:pt>
                <c:pt idx="2">
                  <c:v>14091.91270860077</c:v>
                </c:pt>
                <c:pt idx="3">
                  <c:v>12699.10141206678</c:v>
                </c:pt>
                <c:pt idx="4">
                  <c:v>11110.783055199</c:v>
                </c:pt>
                <c:pt idx="5">
                  <c:v>8252.759948652117</c:v>
                </c:pt>
                <c:pt idx="6">
                  <c:v>11555.84082156611</c:v>
                </c:pt>
                <c:pt idx="7">
                  <c:v>9563.414634146341</c:v>
                </c:pt>
                <c:pt idx="8">
                  <c:v>8223.234916559698</c:v>
                </c:pt>
                <c:pt idx="9">
                  <c:v>6888.83183568678</c:v>
                </c:pt>
                <c:pt idx="10">
                  <c:v>9308.600770218228</c:v>
                </c:pt>
                <c:pt idx="11">
                  <c:v>11155.96919127083</c:v>
                </c:pt>
                <c:pt idx="12">
                  <c:v>11824.51861360714</c:v>
                </c:pt>
              </c:numCache>
            </c:numRef>
          </c:val>
        </c:ser>
        <c:ser>
          <c:idx val="4"/>
          <c:order val="3"/>
          <c:tx>
            <c:strRef>
              <c:f>Sheet1!$E$19</c:f>
              <c:strCache>
                <c:ptCount val="1"/>
                <c:pt idx="0">
                  <c:v>Tiger grouper</c:v>
                </c:pt>
              </c:strCache>
            </c:strRef>
          </c:tx>
          <c:spPr>
            <a:solidFill>
              <a:schemeClr val="tx1"/>
            </a:solidFill>
          </c:spPr>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Sheet1!$E$20:$E$32</c:f>
              <c:numCache>
                <c:formatCode>#,##0</c:formatCode>
                <c:ptCount val="13"/>
                <c:pt idx="0">
                  <c:v>0.0</c:v>
                </c:pt>
                <c:pt idx="1">
                  <c:v>0.0</c:v>
                </c:pt>
                <c:pt idx="2">
                  <c:v>657.6379974326059</c:v>
                </c:pt>
                <c:pt idx="3">
                  <c:v>883.953786906292</c:v>
                </c:pt>
                <c:pt idx="4">
                  <c:v>1171.501925545571</c:v>
                </c:pt>
                <c:pt idx="5">
                  <c:v>1651.98973042362</c:v>
                </c:pt>
                <c:pt idx="6">
                  <c:v>2339.537869062895</c:v>
                </c:pt>
                <c:pt idx="7">
                  <c:v>3374.967907573817</c:v>
                </c:pt>
                <c:pt idx="8">
                  <c:v>4199.871630295254</c:v>
                </c:pt>
                <c:pt idx="9">
                  <c:v>7796.919127086007</c:v>
                </c:pt>
                <c:pt idx="10">
                  <c:v>8748.652118100128</c:v>
                </c:pt>
                <c:pt idx="11">
                  <c:v>7169.191270860093</c:v>
                </c:pt>
                <c:pt idx="12">
                  <c:v>7608.600770218229</c:v>
                </c:pt>
              </c:numCache>
            </c:numRef>
          </c:val>
        </c:ser>
        <c:ser>
          <c:idx val="5"/>
          <c:order val="4"/>
          <c:tx>
            <c:strRef>
              <c:f>Sheet1!$F$19</c:f>
              <c:strCache>
                <c:ptCount val="1"/>
                <c:pt idx="0">
                  <c:v>Flowery grouper</c:v>
                </c:pt>
              </c:strCache>
            </c:strRef>
          </c:tx>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Sheet1!$F$20:$F$32</c:f>
              <c:numCache>
                <c:formatCode>#,##0</c:formatCode>
                <c:ptCount val="13"/>
                <c:pt idx="0">
                  <c:v>0.0</c:v>
                </c:pt>
                <c:pt idx="1">
                  <c:v>0.0</c:v>
                </c:pt>
                <c:pt idx="2">
                  <c:v>3608.60077021823</c:v>
                </c:pt>
                <c:pt idx="3">
                  <c:v>1917.971758664955</c:v>
                </c:pt>
                <c:pt idx="4">
                  <c:v>1502.053915275995</c:v>
                </c:pt>
                <c:pt idx="5">
                  <c:v>1096.27727856226</c:v>
                </c:pt>
                <c:pt idx="6">
                  <c:v>967.9075738125803</c:v>
                </c:pt>
                <c:pt idx="7">
                  <c:v>2476.893453145064</c:v>
                </c:pt>
                <c:pt idx="8">
                  <c:v>3019.897304236212</c:v>
                </c:pt>
                <c:pt idx="9">
                  <c:v>2090.757381258023</c:v>
                </c:pt>
                <c:pt idx="10">
                  <c:v>288.5750962772771</c:v>
                </c:pt>
                <c:pt idx="11">
                  <c:v>969.704749679079</c:v>
                </c:pt>
                <c:pt idx="12">
                  <c:v>1309.499358151476</c:v>
                </c:pt>
              </c:numCache>
            </c:numRef>
          </c:val>
        </c:ser>
        <c:ser>
          <c:idx val="6"/>
          <c:order val="5"/>
          <c:tx>
            <c:strRef>
              <c:f>Sheet1!$G$19</c:f>
              <c:strCache>
                <c:ptCount val="1"/>
                <c:pt idx="0">
                  <c:v>Leopard coraltrout</c:v>
                </c:pt>
              </c:strCache>
            </c:strRef>
          </c:tx>
          <c:spPr>
            <a:solidFill>
              <a:schemeClr val="tx2">
                <a:lumMod val="20000"/>
                <a:lumOff val="80000"/>
              </a:schemeClr>
            </a:solidFill>
          </c:spPr>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Sheet1!$G$20:$G$32</c:f>
              <c:numCache>
                <c:formatCode>#,##0</c:formatCode>
                <c:ptCount val="13"/>
                <c:pt idx="0">
                  <c:v>0.0</c:v>
                </c:pt>
                <c:pt idx="1">
                  <c:v>0.0</c:v>
                </c:pt>
                <c:pt idx="2">
                  <c:v>26559.1784338896</c:v>
                </c:pt>
                <c:pt idx="3">
                  <c:v>36445.4428754814</c:v>
                </c:pt>
                <c:pt idx="4">
                  <c:v>35666.75224646984</c:v>
                </c:pt>
                <c:pt idx="5">
                  <c:v>41380.23106546855</c:v>
                </c:pt>
                <c:pt idx="6">
                  <c:v>39981.77150192553</c:v>
                </c:pt>
                <c:pt idx="7">
                  <c:v>43192.68292682927</c:v>
                </c:pt>
                <c:pt idx="8">
                  <c:v>41667.6508344032</c:v>
                </c:pt>
                <c:pt idx="9">
                  <c:v>55970.08985879333</c:v>
                </c:pt>
                <c:pt idx="10">
                  <c:v>60436.71373555841</c:v>
                </c:pt>
                <c:pt idx="11">
                  <c:v>66613.73555840822</c:v>
                </c:pt>
                <c:pt idx="12">
                  <c:v>67970.98844672646</c:v>
                </c:pt>
              </c:numCache>
            </c:numRef>
          </c:val>
        </c:ser>
        <c:ser>
          <c:idx val="7"/>
          <c:order val="6"/>
          <c:tx>
            <c:strRef>
              <c:f>Sheet1!$H$19</c:f>
              <c:strCache>
                <c:ptCount val="1"/>
                <c:pt idx="0">
                  <c:v>Spotted coraltrout</c:v>
                </c:pt>
              </c:strCache>
            </c:strRef>
          </c:tx>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Sheet1!$H$20:$H$32</c:f>
              <c:numCache>
                <c:formatCode>#,##0</c:formatCode>
                <c:ptCount val="13"/>
                <c:pt idx="0">
                  <c:v>0.0</c:v>
                </c:pt>
                <c:pt idx="1">
                  <c:v>0.0</c:v>
                </c:pt>
                <c:pt idx="2">
                  <c:v>1602.82413350449</c:v>
                </c:pt>
                <c:pt idx="3">
                  <c:v>1582.670089858793</c:v>
                </c:pt>
                <c:pt idx="4">
                  <c:v>2112.836970474971</c:v>
                </c:pt>
                <c:pt idx="5">
                  <c:v>1638.2541720154</c:v>
                </c:pt>
                <c:pt idx="6">
                  <c:v>1336.585365853658</c:v>
                </c:pt>
                <c:pt idx="7">
                  <c:v>824.6469833119384</c:v>
                </c:pt>
                <c:pt idx="8">
                  <c:v>486.392811296534</c:v>
                </c:pt>
                <c:pt idx="9">
                  <c:v>248.01026957638</c:v>
                </c:pt>
                <c:pt idx="10">
                  <c:v>1675.096277278562</c:v>
                </c:pt>
                <c:pt idx="11">
                  <c:v>1924.26187419769</c:v>
                </c:pt>
                <c:pt idx="12">
                  <c:v>1585.237483953788</c:v>
                </c:pt>
              </c:numCache>
            </c:numRef>
          </c:val>
        </c:ser>
        <c:ser>
          <c:idx val="8"/>
          <c:order val="7"/>
          <c:tx>
            <c:strRef>
              <c:f>Sheet1!$I$19</c:f>
              <c:strCache>
                <c:ptCount val="1"/>
                <c:pt idx="0">
                  <c:v>Other groupers</c:v>
                </c:pt>
              </c:strCache>
            </c:strRef>
          </c:tx>
          <c:spPr>
            <a:solidFill>
              <a:schemeClr val="tx2"/>
            </a:solidFill>
          </c:spPr>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Sheet1!$I$20:$I$32</c:f>
              <c:numCache>
                <c:formatCode>#,##0</c:formatCode>
                <c:ptCount val="13"/>
                <c:pt idx="0">
                  <c:v>32835.55840821566</c:v>
                </c:pt>
                <c:pt idx="1">
                  <c:v>36233.88960205392</c:v>
                </c:pt>
                <c:pt idx="2">
                  <c:v>13547.49679075738</c:v>
                </c:pt>
                <c:pt idx="3">
                  <c:v>16501.92554557124</c:v>
                </c:pt>
                <c:pt idx="4">
                  <c:v>24689.08857509628</c:v>
                </c:pt>
                <c:pt idx="5">
                  <c:v>20808.47240051352</c:v>
                </c:pt>
                <c:pt idx="6">
                  <c:v>14963.54300385112</c:v>
                </c:pt>
                <c:pt idx="7">
                  <c:v>11964.56996148906</c:v>
                </c:pt>
                <c:pt idx="8">
                  <c:v>15536.32862644412</c:v>
                </c:pt>
                <c:pt idx="9">
                  <c:v>11547.24005134791</c:v>
                </c:pt>
                <c:pt idx="10">
                  <c:v>15628.36970474966</c:v>
                </c:pt>
                <c:pt idx="11">
                  <c:v>13323.49165596918</c:v>
                </c:pt>
                <c:pt idx="12">
                  <c:v>15103.59435173301</c:v>
                </c:pt>
              </c:numCache>
            </c:numRef>
          </c:val>
        </c:ser>
        <c:ser>
          <c:idx val="9"/>
          <c:order val="8"/>
          <c:tx>
            <c:strRef>
              <c:f>Sheet1!$J$19</c:f>
              <c:strCache>
                <c:ptCount val="1"/>
                <c:pt idx="0">
                  <c:v>Humphead wrasse</c:v>
                </c:pt>
              </c:strCache>
            </c:strRef>
          </c:tx>
          <c:spPr>
            <a:solidFill>
              <a:srgbClr val="00B0F0"/>
            </a:solidFill>
          </c:spPr>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Sheet1!$J$20:$J$32</c:f>
              <c:numCache>
                <c:formatCode>#,##0</c:formatCode>
                <c:ptCount val="13"/>
                <c:pt idx="0">
                  <c:v>0.0</c:v>
                </c:pt>
                <c:pt idx="1">
                  <c:v>0.0</c:v>
                </c:pt>
                <c:pt idx="2">
                  <c:v>145.8279845956358</c:v>
                </c:pt>
                <c:pt idx="3">
                  <c:v>508.3440308087293</c:v>
                </c:pt>
                <c:pt idx="4">
                  <c:v>467.7792041078307</c:v>
                </c:pt>
                <c:pt idx="5">
                  <c:v>850.0641848523749</c:v>
                </c:pt>
                <c:pt idx="6">
                  <c:v>441.8485237483944</c:v>
                </c:pt>
                <c:pt idx="7">
                  <c:v>179.7175866495501</c:v>
                </c:pt>
                <c:pt idx="8">
                  <c:v>410.6546854942244</c:v>
                </c:pt>
                <c:pt idx="9">
                  <c:v>175.3530166880616</c:v>
                </c:pt>
                <c:pt idx="10">
                  <c:v>79.84595635430038</c:v>
                </c:pt>
                <c:pt idx="11">
                  <c:v>406.0333761232346</c:v>
                </c:pt>
                <c:pt idx="12">
                  <c:v>133.7612323491656</c:v>
                </c:pt>
              </c:numCache>
            </c:numRef>
          </c:val>
        </c:ser>
        <c:ser>
          <c:idx val="10"/>
          <c:order val="9"/>
          <c:tx>
            <c:strRef>
              <c:f>Sheet1!$K$19</c:f>
              <c:strCache>
                <c:ptCount val="1"/>
                <c:pt idx="0">
                  <c:v>Wrasse, parrotfish, other wrasse</c:v>
                </c:pt>
              </c:strCache>
            </c:strRef>
          </c:tx>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Sheet1!$K$20:$K$32</c:f>
              <c:numCache>
                <c:formatCode>#,##0</c:formatCode>
                <c:ptCount val="13"/>
                <c:pt idx="0">
                  <c:v>0.0</c:v>
                </c:pt>
                <c:pt idx="1">
                  <c:v>0.0</c:v>
                </c:pt>
                <c:pt idx="2">
                  <c:v>0.0</c:v>
                </c:pt>
                <c:pt idx="3">
                  <c:v>8.215661103979448</c:v>
                </c:pt>
                <c:pt idx="4">
                  <c:v>17.58664955070589</c:v>
                </c:pt>
                <c:pt idx="5">
                  <c:v>0.0</c:v>
                </c:pt>
                <c:pt idx="6">
                  <c:v>0.0</c:v>
                </c:pt>
                <c:pt idx="7">
                  <c:v>0.0</c:v>
                </c:pt>
                <c:pt idx="8">
                  <c:v>0.0</c:v>
                </c:pt>
                <c:pt idx="9">
                  <c:v>0.0</c:v>
                </c:pt>
                <c:pt idx="10">
                  <c:v>3.722721437740695</c:v>
                </c:pt>
                <c:pt idx="11">
                  <c:v>3.209242618741978</c:v>
                </c:pt>
                <c:pt idx="12">
                  <c:v>0.0</c:v>
                </c:pt>
              </c:numCache>
            </c:numRef>
          </c:val>
        </c:ser>
        <c:ser>
          <c:idx val="11"/>
          <c:order val="10"/>
          <c:tx>
            <c:strRef>
              <c:f>Sheet1!$L$19</c:f>
              <c:strCache>
                <c:ptCount val="1"/>
                <c:pt idx="0">
                  <c:v>Mangrove snapper</c:v>
                </c:pt>
              </c:strCache>
            </c:strRef>
          </c:tx>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Sheet1!$L$20:$L$32</c:f>
              <c:numCache>
                <c:formatCode>#,##0</c:formatCode>
                <c:ptCount val="13"/>
                <c:pt idx="0">
                  <c:v>0.0</c:v>
                </c:pt>
                <c:pt idx="1">
                  <c:v>0.0</c:v>
                </c:pt>
                <c:pt idx="2">
                  <c:v>0.0</c:v>
                </c:pt>
                <c:pt idx="3">
                  <c:v>1961.103979460847</c:v>
                </c:pt>
                <c:pt idx="4">
                  <c:v>2666.110397946087</c:v>
                </c:pt>
                <c:pt idx="5">
                  <c:v>1213.478818998716</c:v>
                </c:pt>
                <c:pt idx="6">
                  <c:v>342.6187419768934</c:v>
                </c:pt>
                <c:pt idx="7">
                  <c:v>113.7355584082157</c:v>
                </c:pt>
                <c:pt idx="8">
                  <c:v>130.551989730424</c:v>
                </c:pt>
                <c:pt idx="9">
                  <c:v>105.1347881899871</c:v>
                </c:pt>
                <c:pt idx="10">
                  <c:v>31.57894736842103</c:v>
                </c:pt>
                <c:pt idx="11">
                  <c:v>45.31450577663653</c:v>
                </c:pt>
                <c:pt idx="12">
                  <c:v>53.27342747111664</c:v>
                </c:pt>
              </c:numCache>
            </c:numRef>
          </c:val>
        </c:ser>
        <c:ser>
          <c:idx val="12"/>
          <c:order val="11"/>
          <c:tx>
            <c:strRef>
              <c:f>Sheet1!$M$19</c:f>
              <c:strCache>
                <c:ptCount val="1"/>
                <c:pt idx="0">
                  <c:v>Marine fish NESOI</c:v>
                </c:pt>
              </c:strCache>
            </c:strRef>
          </c:tx>
          <c:cat>
            <c:numRef>
              <c:f>Sheet1!$A$20:$A$32</c:f>
              <c:numCache>
                <c:formatCode>General</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Sheet1!$M$20:$M$32</c:f>
              <c:numCache>
                <c:formatCode>#,##0</c:formatCode>
                <c:ptCount val="13"/>
                <c:pt idx="0">
                  <c:v>0.0</c:v>
                </c:pt>
                <c:pt idx="1">
                  <c:v>0.0</c:v>
                </c:pt>
                <c:pt idx="2">
                  <c:v>0.0</c:v>
                </c:pt>
                <c:pt idx="3">
                  <c:v>10516.30295250321</c:v>
                </c:pt>
                <c:pt idx="4">
                  <c:v>12166.6238767651</c:v>
                </c:pt>
                <c:pt idx="5">
                  <c:v>13812.83697047494</c:v>
                </c:pt>
                <c:pt idx="6">
                  <c:v>13212.83697047494</c:v>
                </c:pt>
                <c:pt idx="7">
                  <c:v>13089.85879332475</c:v>
                </c:pt>
                <c:pt idx="8">
                  <c:v>13031.83568677789</c:v>
                </c:pt>
                <c:pt idx="9">
                  <c:v>12697.17586649551</c:v>
                </c:pt>
                <c:pt idx="10">
                  <c:v>13567.2657252888</c:v>
                </c:pt>
                <c:pt idx="11">
                  <c:v>12149.80744544288</c:v>
                </c:pt>
                <c:pt idx="12">
                  <c:v>11918.61360718871</c:v>
                </c:pt>
              </c:numCache>
            </c:numRef>
          </c:val>
        </c:ser>
        <c:overlap val="100"/>
        <c:axId val="541289336"/>
        <c:axId val="541292792"/>
      </c:barChart>
      <c:catAx>
        <c:axId val="541289336"/>
        <c:scaling>
          <c:orientation val="minMax"/>
        </c:scaling>
        <c:axPos val="b"/>
        <c:numFmt formatCode="General" sourceLinked="1"/>
        <c:tickLblPos val="nextTo"/>
        <c:txPr>
          <a:bodyPr/>
          <a:lstStyle/>
          <a:p>
            <a:pPr>
              <a:defRPr sz="900"/>
            </a:pPr>
            <a:endParaRPr lang="en-US"/>
          </a:p>
        </c:txPr>
        <c:crossAx val="541292792"/>
        <c:crosses val="autoZero"/>
        <c:auto val="1"/>
        <c:lblAlgn val="ctr"/>
        <c:lblOffset val="100"/>
      </c:catAx>
      <c:valAx>
        <c:axId val="541292792"/>
        <c:scaling>
          <c:orientation val="minMax"/>
          <c:max val="120000.0"/>
        </c:scaling>
        <c:axPos val="l"/>
        <c:majorGridlines/>
        <c:numFmt formatCode="#,##0" sourceLinked="1"/>
        <c:tickLblPos val="nextTo"/>
        <c:txPr>
          <a:bodyPr/>
          <a:lstStyle/>
          <a:p>
            <a:pPr>
              <a:defRPr sz="900"/>
            </a:pPr>
            <a:endParaRPr lang="en-US"/>
          </a:p>
        </c:txPr>
        <c:crossAx val="541289336"/>
        <c:crosses val="autoZero"/>
        <c:crossBetween val="between"/>
      </c:valAx>
    </c:plotArea>
    <c:legend>
      <c:legendPos val="r"/>
      <c:layout>
        <c:manualLayout>
          <c:xMode val="edge"/>
          <c:yMode val="edge"/>
          <c:x val="0.746767828538953"/>
          <c:y val="0.00097915630956783"/>
          <c:w val="0.250615526751445"/>
          <c:h val="0.998507781705455"/>
        </c:manualLayout>
      </c:layout>
      <c:txPr>
        <a:bodyPr/>
        <a:lstStyle/>
        <a:p>
          <a:pPr>
            <a:defRPr sz="900"/>
          </a:pPr>
          <a:endParaRPr lang="en-US"/>
        </a:p>
      </c:txPr>
    </c:legend>
    <c:plotVisOnly val="1"/>
  </c:chart>
  <c:externalData r:id="rId1"/>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manualLayout>
          <c:layoutTarget val="inner"/>
          <c:xMode val="edge"/>
          <c:yMode val="edge"/>
          <c:x val="0.0973206096690293"/>
          <c:y val="0.0616652894604883"/>
          <c:w val="0.592594050819058"/>
          <c:h val="0.735477096001865"/>
        </c:manualLayout>
      </c:layout>
      <c:barChart>
        <c:barDir val="col"/>
        <c:grouping val="stacked"/>
        <c:ser>
          <c:idx val="0"/>
          <c:order val="0"/>
          <c:tx>
            <c:strRef>
              <c:f>Sheet2!$B$21</c:f>
              <c:strCache>
                <c:ptCount val="1"/>
                <c:pt idx="0">
                  <c:v>Giant grouper</c:v>
                </c:pt>
              </c:strCache>
            </c:strRef>
          </c:tx>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Sheet2!$B$22:$B$34</c:f>
              <c:numCache>
                <c:formatCode>#,##0</c:formatCode>
                <c:ptCount val="13"/>
                <c:pt idx="0">
                  <c:v>0.28</c:v>
                </c:pt>
                <c:pt idx="1">
                  <c:v>0.0</c:v>
                </c:pt>
                <c:pt idx="2">
                  <c:v>14.636</c:v>
                </c:pt>
                <c:pt idx="3">
                  <c:v>20.816</c:v>
                </c:pt>
                <c:pt idx="4">
                  <c:v>2.687</c:v>
                </c:pt>
                <c:pt idx="5">
                  <c:v>3.668</c:v>
                </c:pt>
                <c:pt idx="6">
                  <c:v>23.873</c:v>
                </c:pt>
                <c:pt idx="7">
                  <c:v>30.0</c:v>
                </c:pt>
                <c:pt idx="8">
                  <c:v>1.59</c:v>
                </c:pt>
                <c:pt idx="9">
                  <c:v>1.224</c:v>
                </c:pt>
                <c:pt idx="10">
                  <c:v>0.0</c:v>
                </c:pt>
                <c:pt idx="11">
                  <c:v>0.1</c:v>
                </c:pt>
                <c:pt idx="12">
                  <c:v>1.2</c:v>
                </c:pt>
              </c:numCache>
            </c:numRef>
          </c:val>
        </c:ser>
        <c:ser>
          <c:idx val="1"/>
          <c:order val="1"/>
          <c:tx>
            <c:strRef>
              <c:f>Sheet2!$C$21</c:f>
              <c:strCache>
                <c:ptCount val="1"/>
                <c:pt idx="0">
                  <c:v>High-finned grouper</c:v>
                </c:pt>
              </c:strCache>
            </c:strRef>
          </c:tx>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Sheet2!$C$22:$C$34</c:f>
              <c:numCache>
                <c:formatCode>#,##0</c:formatCode>
                <c:ptCount val="13"/>
                <c:pt idx="0">
                  <c:v>14.447</c:v>
                </c:pt>
                <c:pt idx="1">
                  <c:v>11.96200000000003</c:v>
                </c:pt>
                <c:pt idx="2">
                  <c:v>4.574</c:v>
                </c:pt>
                <c:pt idx="3">
                  <c:v>4.37</c:v>
                </c:pt>
                <c:pt idx="4">
                  <c:v>7.753</c:v>
                </c:pt>
                <c:pt idx="5">
                  <c:v>11.943</c:v>
                </c:pt>
                <c:pt idx="6">
                  <c:v>7.065999999999994</c:v>
                </c:pt>
                <c:pt idx="7">
                  <c:v>1.466</c:v>
                </c:pt>
                <c:pt idx="8">
                  <c:v>0.704000000000001</c:v>
                </c:pt>
                <c:pt idx="9">
                  <c:v>0.056</c:v>
                </c:pt>
                <c:pt idx="10">
                  <c:v>0.251</c:v>
                </c:pt>
                <c:pt idx="11">
                  <c:v>0.069</c:v>
                </c:pt>
                <c:pt idx="12">
                  <c:v>5.860999999999986</c:v>
                </c:pt>
              </c:numCache>
            </c:numRef>
          </c:val>
        </c:ser>
        <c:ser>
          <c:idx val="2"/>
          <c:order val="2"/>
          <c:tx>
            <c:strRef>
              <c:f>Sheet2!$D$21</c:f>
              <c:strCache>
                <c:ptCount val="1"/>
                <c:pt idx="0">
                  <c:v>Green grouper</c:v>
                </c:pt>
              </c:strCache>
            </c:strRef>
          </c:tx>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Sheet2!$D$22:$D$34</c:f>
              <c:numCache>
                <c:formatCode>#,##0</c:formatCode>
                <c:ptCount val="13"/>
                <c:pt idx="0">
                  <c:v>0.0</c:v>
                </c:pt>
                <c:pt idx="1">
                  <c:v>0.0</c:v>
                </c:pt>
                <c:pt idx="2">
                  <c:v>1788.306</c:v>
                </c:pt>
                <c:pt idx="3">
                  <c:v>1538.325</c:v>
                </c:pt>
                <c:pt idx="4">
                  <c:v>1466.077</c:v>
                </c:pt>
                <c:pt idx="5">
                  <c:v>1184.572</c:v>
                </c:pt>
                <c:pt idx="6">
                  <c:v>1737.079</c:v>
                </c:pt>
                <c:pt idx="7">
                  <c:v>1493.592</c:v>
                </c:pt>
                <c:pt idx="8">
                  <c:v>1148.36</c:v>
                </c:pt>
                <c:pt idx="9">
                  <c:v>1075.423</c:v>
                </c:pt>
                <c:pt idx="10">
                  <c:v>1345.43</c:v>
                </c:pt>
                <c:pt idx="11">
                  <c:v>1505.194999999997</c:v>
                </c:pt>
                <c:pt idx="12">
                  <c:v>1456.417</c:v>
                </c:pt>
              </c:numCache>
            </c:numRef>
          </c:val>
        </c:ser>
        <c:ser>
          <c:idx val="3"/>
          <c:order val="3"/>
          <c:tx>
            <c:strRef>
              <c:f>Sheet2!$E$21</c:f>
              <c:strCache>
                <c:ptCount val="1"/>
                <c:pt idx="0">
                  <c:v>Tiger grouper</c:v>
                </c:pt>
              </c:strCache>
            </c:strRef>
          </c:tx>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Sheet2!$E$22:$E$34</c:f>
              <c:numCache>
                <c:formatCode>#,##0</c:formatCode>
                <c:ptCount val="13"/>
                <c:pt idx="0">
                  <c:v>0.0</c:v>
                </c:pt>
                <c:pt idx="1">
                  <c:v>0.0</c:v>
                </c:pt>
                <c:pt idx="2">
                  <c:v>60.09800000000001</c:v>
                </c:pt>
                <c:pt idx="3">
                  <c:v>73.963</c:v>
                </c:pt>
                <c:pt idx="4">
                  <c:v>95.23</c:v>
                </c:pt>
                <c:pt idx="5">
                  <c:v>124.096</c:v>
                </c:pt>
                <c:pt idx="6">
                  <c:v>215.08</c:v>
                </c:pt>
                <c:pt idx="7">
                  <c:v>328.6209999999996</c:v>
                </c:pt>
                <c:pt idx="8">
                  <c:v>422.867</c:v>
                </c:pt>
                <c:pt idx="9">
                  <c:v>796.3339999999994</c:v>
                </c:pt>
                <c:pt idx="10">
                  <c:v>846.809</c:v>
                </c:pt>
                <c:pt idx="11">
                  <c:v>674.605</c:v>
                </c:pt>
                <c:pt idx="12">
                  <c:v>699.05</c:v>
                </c:pt>
              </c:numCache>
            </c:numRef>
          </c:val>
        </c:ser>
        <c:ser>
          <c:idx val="4"/>
          <c:order val="4"/>
          <c:tx>
            <c:strRef>
              <c:f>Sheet2!$F$21</c:f>
              <c:strCache>
                <c:ptCount val="1"/>
                <c:pt idx="0">
                  <c:v>Flowery grouper</c:v>
                </c:pt>
              </c:strCache>
            </c:strRef>
          </c:tx>
          <c:spPr>
            <a:solidFill>
              <a:schemeClr val="accent1">
                <a:lumMod val="50000"/>
              </a:schemeClr>
            </a:solidFill>
          </c:spPr>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Sheet2!$F$22:$F$34</c:f>
              <c:numCache>
                <c:formatCode>#,##0</c:formatCode>
                <c:ptCount val="13"/>
                <c:pt idx="0">
                  <c:v>0.0</c:v>
                </c:pt>
                <c:pt idx="1">
                  <c:v>0.0</c:v>
                </c:pt>
                <c:pt idx="2">
                  <c:v>316.589</c:v>
                </c:pt>
                <c:pt idx="3">
                  <c:v>160.137</c:v>
                </c:pt>
                <c:pt idx="4">
                  <c:v>159.402</c:v>
                </c:pt>
                <c:pt idx="5">
                  <c:v>139.722</c:v>
                </c:pt>
                <c:pt idx="6">
                  <c:v>97.077</c:v>
                </c:pt>
                <c:pt idx="7">
                  <c:v>239.3860000000004</c:v>
                </c:pt>
                <c:pt idx="8">
                  <c:v>294.4259999999989</c:v>
                </c:pt>
                <c:pt idx="9">
                  <c:v>206.806</c:v>
                </c:pt>
                <c:pt idx="10">
                  <c:v>24.872</c:v>
                </c:pt>
                <c:pt idx="11">
                  <c:v>57.919</c:v>
                </c:pt>
                <c:pt idx="12">
                  <c:v>79.028</c:v>
                </c:pt>
              </c:numCache>
            </c:numRef>
          </c:val>
        </c:ser>
        <c:ser>
          <c:idx val="5"/>
          <c:order val="5"/>
          <c:tx>
            <c:strRef>
              <c:f>Sheet2!$G$21</c:f>
              <c:strCache>
                <c:ptCount val="1"/>
                <c:pt idx="0">
                  <c:v>Leopard coraltrout</c:v>
                </c:pt>
              </c:strCache>
            </c:strRef>
          </c:tx>
          <c:spPr>
            <a:solidFill>
              <a:schemeClr val="tx2">
                <a:lumMod val="20000"/>
                <a:lumOff val="80000"/>
              </a:schemeClr>
            </a:solidFill>
          </c:spPr>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Sheet2!$G$22:$G$34</c:f>
              <c:numCache>
                <c:formatCode>#,##0</c:formatCode>
                <c:ptCount val="13"/>
                <c:pt idx="0">
                  <c:v>0.0</c:v>
                </c:pt>
                <c:pt idx="1">
                  <c:v>0.0</c:v>
                </c:pt>
                <c:pt idx="2">
                  <c:v>1439.184999999997</c:v>
                </c:pt>
                <c:pt idx="3">
                  <c:v>2063.675</c:v>
                </c:pt>
                <c:pt idx="4">
                  <c:v>1990.853</c:v>
                </c:pt>
                <c:pt idx="5">
                  <c:v>2237.890000000001</c:v>
                </c:pt>
                <c:pt idx="6">
                  <c:v>2179.984</c:v>
                </c:pt>
                <c:pt idx="7">
                  <c:v>2346.166999999993</c:v>
                </c:pt>
                <c:pt idx="8">
                  <c:v>2382.796</c:v>
                </c:pt>
                <c:pt idx="9">
                  <c:v>3176.264</c:v>
                </c:pt>
                <c:pt idx="10">
                  <c:v>3097.183</c:v>
                </c:pt>
                <c:pt idx="11">
                  <c:v>3165.839</c:v>
                </c:pt>
                <c:pt idx="12">
                  <c:v>3212.785999999999</c:v>
                </c:pt>
              </c:numCache>
            </c:numRef>
          </c:val>
        </c:ser>
        <c:ser>
          <c:idx val="6"/>
          <c:order val="6"/>
          <c:tx>
            <c:strRef>
              <c:f>Sheet2!$H$21</c:f>
              <c:strCache>
                <c:ptCount val="1"/>
                <c:pt idx="0">
                  <c:v>Spotted coraltrout</c:v>
                </c:pt>
              </c:strCache>
            </c:strRef>
          </c:tx>
          <c:spPr>
            <a:solidFill>
              <a:schemeClr val="accent6">
                <a:lumMod val="60000"/>
                <a:lumOff val="40000"/>
              </a:schemeClr>
            </a:solidFill>
          </c:spPr>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Sheet2!$H$22:$H$34</c:f>
              <c:numCache>
                <c:formatCode>#,##0</c:formatCode>
                <c:ptCount val="13"/>
                <c:pt idx="0">
                  <c:v>0.0</c:v>
                </c:pt>
                <c:pt idx="1">
                  <c:v>0.0</c:v>
                </c:pt>
                <c:pt idx="2">
                  <c:v>75.52</c:v>
                </c:pt>
                <c:pt idx="3">
                  <c:v>82.07899999999998</c:v>
                </c:pt>
                <c:pt idx="4">
                  <c:v>109.653</c:v>
                </c:pt>
                <c:pt idx="5">
                  <c:v>93.799</c:v>
                </c:pt>
                <c:pt idx="6">
                  <c:v>87.392</c:v>
                </c:pt>
                <c:pt idx="7">
                  <c:v>56.682</c:v>
                </c:pt>
                <c:pt idx="8">
                  <c:v>41.648</c:v>
                </c:pt>
                <c:pt idx="9">
                  <c:v>25.659</c:v>
                </c:pt>
                <c:pt idx="10">
                  <c:v>151.516</c:v>
                </c:pt>
                <c:pt idx="11">
                  <c:v>161.664</c:v>
                </c:pt>
                <c:pt idx="12">
                  <c:v>136.8610000000003</c:v>
                </c:pt>
              </c:numCache>
            </c:numRef>
          </c:val>
        </c:ser>
        <c:ser>
          <c:idx val="7"/>
          <c:order val="7"/>
          <c:tx>
            <c:strRef>
              <c:f>Sheet2!$I$21</c:f>
              <c:strCache>
                <c:ptCount val="1"/>
                <c:pt idx="0">
                  <c:v>Other groupers</c:v>
                </c:pt>
              </c:strCache>
            </c:strRef>
          </c:tx>
          <c:spPr>
            <a:solidFill>
              <a:schemeClr val="tx2"/>
            </a:solidFill>
          </c:spPr>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Sheet2!$I$22:$I$34</c:f>
              <c:numCache>
                <c:formatCode>#,##0</c:formatCode>
                <c:ptCount val="13"/>
                <c:pt idx="0">
                  <c:v>4860.318</c:v>
                </c:pt>
                <c:pt idx="1">
                  <c:v>5222.167</c:v>
                </c:pt>
                <c:pt idx="2">
                  <c:v>1598.111</c:v>
                </c:pt>
                <c:pt idx="3">
                  <c:v>1829.096</c:v>
                </c:pt>
                <c:pt idx="4">
                  <c:v>1966.6</c:v>
                </c:pt>
                <c:pt idx="5">
                  <c:v>1495.441</c:v>
                </c:pt>
                <c:pt idx="6">
                  <c:v>1397.567</c:v>
                </c:pt>
                <c:pt idx="7">
                  <c:v>1273.998</c:v>
                </c:pt>
                <c:pt idx="8">
                  <c:v>1707.051</c:v>
                </c:pt>
                <c:pt idx="9">
                  <c:v>1190.952</c:v>
                </c:pt>
                <c:pt idx="10">
                  <c:v>1566.398</c:v>
                </c:pt>
                <c:pt idx="11">
                  <c:v>1194.419</c:v>
                </c:pt>
                <c:pt idx="12">
                  <c:v>1220.519</c:v>
                </c:pt>
              </c:numCache>
            </c:numRef>
          </c:val>
        </c:ser>
        <c:ser>
          <c:idx val="8"/>
          <c:order val="8"/>
          <c:tx>
            <c:strRef>
              <c:f>Sheet2!$J$21</c:f>
              <c:strCache>
                <c:ptCount val="1"/>
                <c:pt idx="0">
                  <c:v>Humphead wrasse</c:v>
                </c:pt>
              </c:strCache>
            </c:strRef>
          </c:tx>
          <c:spPr>
            <a:solidFill>
              <a:srgbClr val="00B0F0"/>
            </a:solidFill>
          </c:spPr>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Sheet2!$J$22:$J$34</c:f>
              <c:numCache>
                <c:formatCode>#,##0</c:formatCode>
                <c:ptCount val="13"/>
                <c:pt idx="0">
                  <c:v>0.0</c:v>
                </c:pt>
                <c:pt idx="1">
                  <c:v>0.0</c:v>
                </c:pt>
                <c:pt idx="2">
                  <c:v>4.587</c:v>
                </c:pt>
                <c:pt idx="3">
                  <c:v>42.899</c:v>
                </c:pt>
                <c:pt idx="4">
                  <c:v>12.291</c:v>
                </c:pt>
                <c:pt idx="5">
                  <c:v>28.642</c:v>
                </c:pt>
                <c:pt idx="6">
                  <c:v>16.274</c:v>
                </c:pt>
                <c:pt idx="7">
                  <c:v>9.252</c:v>
                </c:pt>
                <c:pt idx="8">
                  <c:v>22.097</c:v>
                </c:pt>
                <c:pt idx="9">
                  <c:v>11.87000000000001</c:v>
                </c:pt>
                <c:pt idx="10">
                  <c:v>1.969</c:v>
                </c:pt>
                <c:pt idx="11">
                  <c:v>7.775</c:v>
                </c:pt>
                <c:pt idx="12">
                  <c:v>2.626</c:v>
                </c:pt>
              </c:numCache>
            </c:numRef>
          </c:val>
        </c:ser>
        <c:ser>
          <c:idx val="9"/>
          <c:order val="9"/>
          <c:tx>
            <c:strRef>
              <c:f>Sheet2!$K$21</c:f>
              <c:strCache>
                <c:ptCount val="1"/>
                <c:pt idx="0">
                  <c:v>Wrasse, parrotfish, other wrasse</c:v>
                </c:pt>
              </c:strCache>
            </c:strRef>
          </c:tx>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Sheet2!$K$22:$K$34</c:f>
              <c:numCache>
                <c:formatCode>#,##0</c:formatCode>
                <c:ptCount val="13"/>
                <c:pt idx="0">
                  <c:v>0.0</c:v>
                </c:pt>
                <c:pt idx="1">
                  <c:v>0.0</c:v>
                </c:pt>
                <c:pt idx="2">
                  <c:v>0.0</c:v>
                </c:pt>
                <c:pt idx="3">
                  <c:v>0.809</c:v>
                </c:pt>
                <c:pt idx="4">
                  <c:v>4.55</c:v>
                </c:pt>
                <c:pt idx="5">
                  <c:v>0.0</c:v>
                </c:pt>
                <c:pt idx="6">
                  <c:v>0.0</c:v>
                </c:pt>
                <c:pt idx="7">
                  <c:v>0.0</c:v>
                </c:pt>
                <c:pt idx="8">
                  <c:v>0.0</c:v>
                </c:pt>
                <c:pt idx="9">
                  <c:v>0.0</c:v>
                </c:pt>
                <c:pt idx="10">
                  <c:v>0.59</c:v>
                </c:pt>
                <c:pt idx="11">
                  <c:v>0.43</c:v>
                </c:pt>
                <c:pt idx="12">
                  <c:v>0.0</c:v>
                </c:pt>
              </c:numCache>
            </c:numRef>
          </c:val>
        </c:ser>
        <c:ser>
          <c:idx val="10"/>
          <c:order val="10"/>
          <c:tx>
            <c:strRef>
              <c:f>Sheet2!$L$21</c:f>
              <c:strCache>
                <c:ptCount val="1"/>
                <c:pt idx="0">
                  <c:v>Mangrove snapper</c:v>
                </c:pt>
              </c:strCache>
            </c:strRef>
          </c:tx>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Sheet2!$L$22:$L$34</c:f>
              <c:numCache>
                <c:formatCode>#,##0</c:formatCode>
                <c:ptCount val="13"/>
                <c:pt idx="0">
                  <c:v>0.0</c:v>
                </c:pt>
                <c:pt idx="1">
                  <c:v>0.0</c:v>
                </c:pt>
                <c:pt idx="2">
                  <c:v>0.0</c:v>
                </c:pt>
                <c:pt idx="3">
                  <c:v>345.143</c:v>
                </c:pt>
                <c:pt idx="4">
                  <c:v>456.5419999999996</c:v>
                </c:pt>
                <c:pt idx="5">
                  <c:v>231.845</c:v>
                </c:pt>
                <c:pt idx="6">
                  <c:v>76.861</c:v>
                </c:pt>
                <c:pt idx="7">
                  <c:v>38.5</c:v>
                </c:pt>
                <c:pt idx="8">
                  <c:v>44.22400000000001</c:v>
                </c:pt>
                <c:pt idx="9">
                  <c:v>34.71</c:v>
                </c:pt>
                <c:pt idx="10">
                  <c:v>10.7</c:v>
                </c:pt>
                <c:pt idx="11">
                  <c:v>15.1</c:v>
                </c:pt>
                <c:pt idx="12">
                  <c:v>15.928</c:v>
                </c:pt>
              </c:numCache>
            </c:numRef>
          </c:val>
        </c:ser>
        <c:ser>
          <c:idx val="11"/>
          <c:order val="11"/>
          <c:tx>
            <c:strRef>
              <c:f>Sheet2!$M$21</c:f>
              <c:strCache>
                <c:ptCount val="1"/>
                <c:pt idx="0">
                  <c:v>Marine fish NESOI</c:v>
                </c:pt>
              </c:strCache>
            </c:strRef>
          </c:tx>
          <c:cat>
            <c:numRef>
              <c:f>Sheet2!$A$22:$A$34</c:f>
              <c:numCache>
                <c:formatCode>0</c:formatCode>
                <c:ptCount val="13"/>
                <c:pt idx="0">
                  <c:v>1997.0</c:v>
                </c:pt>
                <c:pt idx="1">
                  <c:v>1998.0</c:v>
                </c:pt>
                <c:pt idx="2">
                  <c:v>1999.0</c:v>
                </c:pt>
                <c:pt idx="3">
                  <c:v>2000.0</c:v>
                </c:pt>
                <c:pt idx="4">
                  <c:v>2001.0</c:v>
                </c:pt>
                <c:pt idx="5">
                  <c:v>2002.0</c:v>
                </c:pt>
                <c:pt idx="6">
                  <c:v>2003.0</c:v>
                </c:pt>
                <c:pt idx="7">
                  <c:v>2004.0</c:v>
                </c:pt>
                <c:pt idx="8">
                  <c:v>2005.0</c:v>
                </c:pt>
                <c:pt idx="9">
                  <c:v>2006.0</c:v>
                </c:pt>
                <c:pt idx="10">
                  <c:v>2007.0</c:v>
                </c:pt>
                <c:pt idx="11">
                  <c:v>2008.0</c:v>
                </c:pt>
                <c:pt idx="12">
                  <c:v>2009.0</c:v>
                </c:pt>
              </c:numCache>
            </c:numRef>
          </c:cat>
          <c:val>
            <c:numRef>
              <c:f>Sheet2!$M$22:$M$34</c:f>
              <c:numCache>
                <c:formatCode>#,##0</c:formatCode>
                <c:ptCount val="13"/>
                <c:pt idx="0">
                  <c:v>0.0</c:v>
                </c:pt>
                <c:pt idx="1">
                  <c:v>0.0</c:v>
                </c:pt>
                <c:pt idx="2">
                  <c:v>0.0</c:v>
                </c:pt>
                <c:pt idx="3">
                  <c:v>0.204</c:v>
                </c:pt>
                <c:pt idx="4">
                  <c:v>0.588</c:v>
                </c:pt>
                <c:pt idx="5">
                  <c:v>0.245</c:v>
                </c:pt>
                <c:pt idx="6">
                  <c:v>0.0</c:v>
                </c:pt>
                <c:pt idx="7">
                  <c:v>0.0</c:v>
                </c:pt>
                <c:pt idx="8">
                  <c:v>0.0</c:v>
                </c:pt>
                <c:pt idx="9">
                  <c:v>0.0</c:v>
                </c:pt>
                <c:pt idx="10">
                  <c:v>0.0</c:v>
                </c:pt>
                <c:pt idx="11">
                  <c:v>0.0</c:v>
                </c:pt>
                <c:pt idx="12">
                  <c:v>0.0</c:v>
                </c:pt>
              </c:numCache>
            </c:numRef>
          </c:val>
        </c:ser>
        <c:overlap val="100"/>
        <c:axId val="541349240"/>
        <c:axId val="541352600"/>
      </c:barChart>
      <c:catAx>
        <c:axId val="541349240"/>
        <c:scaling>
          <c:orientation val="minMax"/>
        </c:scaling>
        <c:axPos val="b"/>
        <c:numFmt formatCode="0" sourceLinked="1"/>
        <c:tickLblPos val="nextTo"/>
        <c:crossAx val="541352600"/>
        <c:crosses val="autoZero"/>
        <c:auto val="1"/>
        <c:lblAlgn val="ctr"/>
        <c:lblOffset val="100"/>
      </c:catAx>
      <c:valAx>
        <c:axId val="541352600"/>
        <c:scaling>
          <c:orientation val="minMax"/>
        </c:scaling>
        <c:axPos val="l"/>
        <c:majorGridlines/>
        <c:numFmt formatCode="#,##0" sourceLinked="1"/>
        <c:tickLblPos val="nextTo"/>
        <c:crossAx val="541349240"/>
        <c:crosses val="autoZero"/>
        <c:crossBetween val="between"/>
      </c:valAx>
    </c:plotArea>
    <c:legend>
      <c:legendPos val="r"/>
      <c:layout>
        <c:manualLayout>
          <c:xMode val="edge"/>
          <c:yMode val="edge"/>
          <c:x val="0.721047842562346"/>
          <c:y val="0.00134145178718986"/>
          <c:w val="0.276149703568752"/>
          <c:h val="0.997316872893173"/>
        </c:manualLayout>
      </c:layout>
    </c:legend>
    <c:plotVisOnly val="1"/>
  </c:chart>
  <c:txPr>
    <a:bodyPr/>
    <a:lstStyle/>
    <a:p>
      <a:pPr>
        <a:defRPr sz="900"/>
      </a:pPr>
      <a:endParaRPr lang="en-US"/>
    </a:p>
  </c:txPr>
  <c:externalData r:id="rId1"/>
</c:chartSpace>
</file>

<file path=ppt/charts/chart24.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pieChart>
        <c:varyColors val="1"/>
        <c:ser>
          <c:idx val="0"/>
          <c:order val="0"/>
          <c:dLbls>
            <c:dLbl>
              <c:idx val="3"/>
              <c:spPr/>
              <c:txPr>
                <a:bodyPr/>
                <a:lstStyle/>
                <a:p>
                  <a:pPr>
                    <a:defRPr>
                      <a:solidFill>
                        <a:schemeClr val="bg1"/>
                      </a:solidFill>
                    </a:defRPr>
                  </a:pPr>
                  <a:endParaRPr lang="en-US"/>
                </a:p>
              </c:txPr>
            </c:dLbl>
            <c:showVal val="1"/>
            <c:showLeaderLines val="1"/>
          </c:dLbls>
          <c:cat>
            <c:strRef>
              <c:f>Sheet2!$B$73:$B$84</c:f>
              <c:strCache>
                <c:ptCount val="12"/>
                <c:pt idx="0">
                  <c:v>Leopard coraltrout</c:v>
                </c:pt>
                <c:pt idx="1">
                  <c:v>Green grouper</c:v>
                </c:pt>
                <c:pt idx="2">
                  <c:v>Other groupers</c:v>
                </c:pt>
                <c:pt idx="3">
                  <c:v>Tiger grouper</c:v>
                </c:pt>
                <c:pt idx="4">
                  <c:v>Spotted coraltrout</c:v>
                </c:pt>
                <c:pt idx="5">
                  <c:v>Flowery grouper</c:v>
                </c:pt>
                <c:pt idx="6">
                  <c:v>Mangrove snapper</c:v>
                </c:pt>
                <c:pt idx="7">
                  <c:v>High-finned grouper</c:v>
                </c:pt>
                <c:pt idx="8">
                  <c:v>Humphead wrasse</c:v>
                </c:pt>
                <c:pt idx="9">
                  <c:v>Giant grouper</c:v>
                </c:pt>
                <c:pt idx="10">
                  <c:v>Wrasse, parrotfish, other wrasse</c:v>
                </c:pt>
                <c:pt idx="11">
                  <c:v>Marine fish NESOI</c:v>
                </c:pt>
              </c:strCache>
            </c:strRef>
          </c:cat>
          <c:val>
            <c:numRef>
              <c:f>Sheet2!$C$73:$C$84</c:f>
              <c:numCache>
                <c:formatCode>0.00%</c:formatCode>
                <c:ptCount val="12"/>
                <c:pt idx="0">
                  <c:v>0.470393265007321</c:v>
                </c:pt>
                <c:pt idx="1">
                  <c:v>0.213238213762812</c:v>
                </c:pt>
                <c:pt idx="2">
                  <c:v>0.178699707174232</c:v>
                </c:pt>
                <c:pt idx="3">
                  <c:v>0.102349926793558</c:v>
                </c:pt>
                <c:pt idx="4">
                  <c:v>0.0200382137628112</c:v>
                </c:pt>
                <c:pt idx="5">
                  <c:v>0.0115707174231332</c:v>
                </c:pt>
                <c:pt idx="6">
                  <c:v>0.00233206442166911</c:v>
                </c:pt>
                <c:pt idx="7">
                  <c:v>0.000858125915080528</c:v>
                </c:pt>
                <c:pt idx="8">
                  <c:v>0.000384480234260616</c:v>
                </c:pt>
                <c:pt idx="9">
                  <c:v>0.000175695461200586</c:v>
                </c:pt>
                <c:pt idx="10">
                  <c:v>0.0</c:v>
                </c:pt>
                <c:pt idx="11">
                  <c:v>0.0</c:v>
                </c:pt>
              </c:numCache>
            </c:numRef>
          </c:val>
        </c:ser>
        <c:firstSliceAng val="0"/>
      </c:pieChart>
    </c:plotArea>
    <c:legend>
      <c:legendPos val="r"/>
      <c:layout>
        <c:manualLayout>
          <c:xMode val="edge"/>
          <c:yMode val="edge"/>
          <c:x val="0.635750611680289"/>
          <c:y val="0.02354308803304"/>
          <c:w val="0.361210239665276"/>
          <c:h val="0.956055900912129"/>
        </c:manualLayout>
      </c:layout>
    </c:legend>
    <c:plotVisOnly val="1"/>
  </c:chart>
  <c:externalData r:id="rId1"/>
</c:chartSpace>
</file>

<file path=ppt/charts/chart25.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pieChart>
        <c:varyColors val="1"/>
        <c:ser>
          <c:idx val="0"/>
          <c:order val="0"/>
          <c:dPt>
            <c:idx val="5"/>
            <c:spPr>
              <a:solidFill>
                <a:schemeClr val="accent4">
                  <a:lumMod val="50000"/>
                  <a:lumOff val="50000"/>
                </a:schemeClr>
              </a:solidFill>
            </c:spPr>
          </c:dPt>
          <c:dPt>
            <c:idx val="9"/>
            <c:spPr>
              <a:solidFill>
                <a:schemeClr val="tx1">
                  <a:lumMod val="65000"/>
                  <a:lumOff val="35000"/>
                </a:schemeClr>
              </a:solidFill>
            </c:spPr>
          </c:dPt>
          <c:dLbls>
            <c:dLbl>
              <c:idx val="3"/>
              <c:spPr/>
              <c:txPr>
                <a:bodyPr/>
                <a:lstStyle/>
                <a:p>
                  <a:pPr>
                    <a:defRPr>
                      <a:solidFill>
                        <a:schemeClr val="bg1"/>
                      </a:solidFill>
                    </a:defRPr>
                  </a:pPr>
                  <a:endParaRPr lang="en-US"/>
                </a:p>
              </c:txPr>
            </c:dLbl>
            <c:dLbl>
              <c:idx val="5"/>
              <c:spPr/>
              <c:txPr>
                <a:bodyPr/>
                <a:lstStyle/>
                <a:p>
                  <a:pPr>
                    <a:defRPr>
                      <a:solidFill>
                        <a:schemeClr val="bg1"/>
                      </a:solidFill>
                    </a:defRPr>
                  </a:pPr>
                  <a:endParaRPr lang="en-US"/>
                </a:p>
              </c:txPr>
            </c:dLbl>
            <c:showVal val="1"/>
            <c:showLeaderLines val="1"/>
          </c:dLbls>
          <c:cat>
            <c:strRef>
              <c:f>Sheet1!$A$4:$A$15</c:f>
              <c:strCache>
                <c:ptCount val="12"/>
                <c:pt idx="0">
                  <c:v>Mangrove red snapper</c:v>
                </c:pt>
                <c:pt idx="1">
                  <c:v>Orange spotted grouper</c:v>
                </c:pt>
                <c:pt idx="2">
                  <c:v>Leopard coraltrout</c:v>
                </c:pt>
                <c:pt idx="3">
                  <c:v>Squaretail leopardgrouper</c:v>
                </c:pt>
                <c:pt idx="4">
                  <c:v>Bleeker's rock cod and aerolate grouper</c:v>
                </c:pt>
                <c:pt idx="5">
                  <c:v>Black spotted grouper</c:v>
                </c:pt>
                <c:pt idx="6">
                  <c:v>Camouflage grouper</c:v>
                </c:pt>
                <c:pt idx="7">
                  <c:v>Red spotted grouper</c:v>
                </c:pt>
                <c:pt idx="8">
                  <c:v>Humpback grouper</c:v>
                </c:pt>
                <c:pt idx="9">
                  <c:v>Humphead wrasse</c:v>
                </c:pt>
                <c:pt idx="10">
                  <c:v>Queensland grouper</c:v>
                </c:pt>
                <c:pt idx="11">
                  <c:v>Other</c:v>
                </c:pt>
              </c:strCache>
            </c:strRef>
          </c:cat>
          <c:val>
            <c:numRef>
              <c:f>Sheet1!$B$4:$B$15</c:f>
              <c:numCache>
                <c:formatCode>0.0%</c:formatCode>
                <c:ptCount val="12"/>
                <c:pt idx="0">
                  <c:v>0.21</c:v>
                </c:pt>
                <c:pt idx="1">
                  <c:v>0.2</c:v>
                </c:pt>
                <c:pt idx="2">
                  <c:v>0.18</c:v>
                </c:pt>
                <c:pt idx="3">
                  <c:v>0.097</c:v>
                </c:pt>
                <c:pt idx="4">
                  <c:v>0.076</c:v>
                </c:pt>
                <c:pt idx="5">
                  <c:v>0.072</c:v>
                </c:pt>
                <c:pt idx="6">
                  <c:v>0.05</c:v>
                </c:pt>
                <c:pt idx="7">
                  <c:v>0.036</c:v>
                </c:pt>
                <c:pt idx="8">
                  <c:v>0.03</c:v>
                </c:pt>
                <c:pt idx="9">
                  <c:v>0.028</c:v>
                </c:pt>
                <c:pt idx="10">
                  <c:v>0.019</c:v>
                </c:pt>
                <c:pt idx="11">
                  <c:v>0.002</c:v>
                </c:pt>
              </c:numCache>
            </c:numRef>
          </c:val>
        </c:ser>
        <c:firstSliceAng val="0"/>
      </c:pieChart>
    </c:plotArea>
    <c:legend>
      <c:legendPos val="r"/>
      <c:layout>
        <c:manualLayout>
          <c:xMode val="edge"/>
          <c:yMode val="edge"/>
          <c:x val="0.608214751597027"/>
          <c:y val="0.0593291922672136"/>
          <c:w val="0.375598838741938"/>
          <c:h val="0.940670807732788"/>
        </c:manualLayout>
      </c:layout>
    </c:legend>
    <c:plotVisOnly val="1"/>
  </c:chart>
  <c:spPr>
    <a:ln>
      <a:noFill/>
    </a:ln>
  </c:spPr>
  <c:externalData r:id="rId1"/>
</c:chartSpace>
</file>

<file path=ppt/charts/chart26.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stacked"/>
        <c:ser>
          <c:idx val="0"/>
          <c:order val="0"/>
          <c:tx>
            <c:strRef>
              <c:f>Value!$H$3</c:f>
              <c:strCache>
                <c:ptCount val="1"/>
                <c:pt idx="0">
                  <c:v>Giant grouper</c:v>
                </c:pt>
              </c:strCache>
            </c:strRef>
          </c:tx>
          <c:cat>
            <c:numRef>
              <c:f>Value!$I$2:$M$2</c:f>
              <c:numCache>
                <c:formatCode>General</c:formatCode>
                <c:ptCount val="5"/>
                <c:pt idx="0">
                  <c:v>2005.0</c:v>
                </c:pt>
                <c:pt idx="1">
                  <c:v>2006.0</c:v>
                </c:pt>
                <c:pt idx="2">
                  <c:v>2007.0</c:v>
                </c:pt>
                <c:pt idx="3">
                  <c:v>2008.0</c:v>
                </c:pt>
                <c:pt idx="4">
                  <c:v>2009.0</c:v>
                </c:pt>
              </c:numCache>
            </c:numRef>
          </c:cat>
          <c:val>
            <c:numRef>
              <c:f>Value!$I$3:$M$3</c:f>
              <c:numCache>
                <c:formatCode>#,##0</c:formatCode>
                <c:ptCount val="5"/>
                <c:pt idx="0">
                  <c:v>36.71373555840822</c:v>
                </c:pt>
                <c:pt idx="1">
                  <c:v>17.3299101412067</c:v>
                </c:pt>
                <c:pt idx="2">
                  <c:v>0.0</c:v>
                </c:pt>
                <c:pt idx="3">
                  <c:v>0.641848523748396</c:v>
                </c:pt>
                <c:pt idx="4">
                  <c:v>16.17458279845958</c:v>
                </c:pt>
              </c:numCache>
            </c:numRef>
          </c:val>
        </c:ser>
        <c:ser>
          <c:idx val="1"/>
          <c:order val="1"/>
          <c:tx>
            <c:strRef>
              <c:f>Value!$H$4</c:f>
              <c:strCache>
                <c:ptCount val="1"/>
                <c:pt idx="0">
                  <c:v>High-finned grouper</c:v>
                </c:pt>
              </c:strCache>
            </c:strRef>
          </c:tx>
          <c:cat>
            <c:numRef>
              <c:f>Value!$I$2:$M$2</c:f>
              <c:numCache>
                <c:formatCode>General</c:formatCode>
                <c:ptCount val="5"/>
                <c:pt idx="0">
                  <c:v>2005.0</c:v>
                </c:pt>
                <c:pt idx="1">
                  <c:v>2006.0</c:v>
                </c:pt>
                <c:pt idx="2">
                  <c:v>2007.0</c:v>
                </c:pt>
                <c:pt idx="3">
                  <c:v>2008.0</c:v>
                </c:pt>
                <c:pt idx="4">
                  <c:v>2009.0</c:v>
                </c:pt>
              </c:numCache>
            </c:numRef>
          </c:cat>
          <c:val>
            <c:numRef>
              <c:f>Value!$I$4:$M$4</c:f>
              <c:numCache>
                <c:formatCode>#,##0</c:formatCode>
                <c:ptCount val="5"/>
                <c:pt idx="0">
                  <c:v>12.58023106546855</c:v>
                </c:pt>
                <c:pt idx="1">
                  <c:v>1.283697047496791</c:v>
                </c:pt>
                <c:pt idx="2">
                  <c:v>6.03337612323492</c:v>
                </c:pt>
                <c:pt idx="3">
                  <c:v>2.310654685494219</c:v>
                </c:pt>
                <c:pt idx="4">
                  <c:v>73.94094993581526</c:v>
                </c:pt>
              </c:numCache>
            </c:numRef>
          </c:val>
        </c:ser>
        <c:ser>
          <c:idx val="2"/>
          <c:order val="2"/>
          <c:tx>
            <c:strRef>
              <c:f>Value!$H$5</c:f>
              <c:strCache>
                <c:ptCount val="1"/>
                <c:pt idx="0">
                  <c:v>Green grouper</c:v>
                </c:pt>
              </c:strCache>
            </c:strRef>
          </c:tx>
          <c:cat>
            <c:numRef>
              <c:f>Value!$I$2:$M$2</c:f>
              <c:numCache>
                <c:formatCode>General</c:formatCode>
                <c:ptCount val="5"/>
                <c:pt idx="0">
                  <c:v>2005.0</c:v>
                </c:pt>
                <c:pt idx="1">
                  <c:v>2006.0</c:v>
                </c:pt>
                <c:pt idx="2">
                  <c:v>2007.0</c:v>
                </c:pt>
                <c:pt idx="3">
                  <c:v>2008.0</c:v>
                </c:pt>
                <c:pt idx="4">
                  <c:v>2009.0</c:v>
                </c:pt>
              </c:numCache>
            </c:numRef>
          </c:cat>
          <c:val>
            <c:numRef>
              <c:f>Value!$I$5:$M$5</c:f>
              <c:numCache>
                <c:formatCode>#,##0</c:formatCode>
                <c:ptCount val="5"/>
                <c:pt idx="0">
                  <c:v>8223.234916559698</c:v>
                </c:pt>
                <c:pt idx="1">
                  <c:v>6888.83183568678</c:v>
                </c:pt>
                <c:pt idx="2">
                  <c:v>9308.600770218228</c:v>
                </c:pt>
                <c:pt idx="3">
                  <c:v>11155.96919127085</c:v>
                </c:pt>
                <c:pt idx="4">
                  <c:v>11824.51861360718</c:v>
                </c:pt>
              </c:numCache>
            </c:numRef>
          </c:val>
        </c:ser>
        <c:ser>
          <c:idx val="3"/>
          <c:order val="3"/>
          <c:tx>
            <c:strRef>
              <c:f>Value!$H$6</c:f>
              <c:strCache>
                <c:ptCount val="1"/>
                <c:pt idx="0">
                  <c:v>Tiger grouper</c:v>
                </c:pt>
              </c:strCache>
            </c:strRef>
          </c:tx>
          <c:cat>
            <c:numRef>
              <c:f>Value!$I$2:$M$2</c:f>
              <c:numCache>
                <c:formatCode>General</c:formatCode>
                <c:ptCount val="5"/>
                <c:pt idx="0">
                  <c:v>2005.0</c:v>
                </c:pt>
                <c:pt idx="1">
                  <c:v>2006.0</c:v>
                </c:pt>
                <c:pt idx="2">
                  <c:v>2007.0</c:v>
                </c:pt>
                <c:pt idx="3">
                  <c:v>2008.0</c:v>
                </c:pt>
                <c:pt idx="4">
                  <c:v>2009.0</c:v>
                </c:pt>
              </c:numCache>
            </c:numRef>
          </c:cat>
          <c:val>
            <c:numRef>
              <c:f>Value!$I$6:$M$6</c:f>
              <c:numCache>
                <c:formatCode>#,##0</c:formatCode>
                <c:ptCount val="5"/>
                <c:pt idx="0">
                  <c:v>4199.871630295254</c:v>
                </c:pt>
                <c:pt idx="1">
                  <c:v>7796.919127086007</c:v>
                </c:pt>
                <c:pt idx="2">
                  <c:v>8748.652118100128</c:v>
                </c:pt>
                <c:pt idx="3">
                  <c:v>7169.191270860083</c:v>
                </c:pt>
                <c:pt idx="4">
                  <c:v>7608.600770218229</c:v>
                </c:pt>
              </c:numCache>
            </c:numRef>
          </c:val>
        </c:ser>
        <c:ser>
          <c:idx val="4"/>
          <c:order val="4"/>
          <c:tx>
            <c:strRef>
              <c:f>Value!$H$7</c:f>
              <c:strCache>
                <c:ptCount val="1"/>
                <c:pt idx="0">
                  <c:v>Flowery grouper</c:v>
                </c:pt>
              </c:strCache>
            </c:strRef>
          </c:tx>
          <c:cat>
            <c:numRef>
              <c:f>Value!$I$2:$M$2</c:f>
              <c:numCache>
                <c:formatCode>General</c:formatCode>
                <c:ptCount val="5"/>
                <c:pt idx="0">
                  <c:v>2005.0</c:v>
                </c:pt>
                <c:pt idx="1">
                  <c:v>2006.0</c:v>
                </c:pt>
                <c:pt idx="2">
                  <c:v>2007.0</c:v>
                </c:pt>
                <c:pt idx="3">
                  <c:v>2008.0</c:v>
                </c:pt>
                <c:pt idx="4">
                  <c:v>2009.0</c:v>
                </c:pt>
              </c:numCache>
            </c:numRef>
          </c:cat>
          <c:val>
            <c:numRef>
              <c:f>Value!$I$7:$M$7</c:f>
              <c:numCache>
                <c:formatCode>#,##0</c:formatCode>
                <c:ptCount val="5"/>
                <c:pt idx="0">
                  <c:v>3019.897304236204</c:v>
                </c:pt>
                <c:pt idx="1">
                  <c:v>2090.757381258023</c:v>
                </c:pt>
                <c:pt idx="2">
                  <c:v>288.5750962772781</c:v>
                </c:pt>
                <c:pt idx="3">
                  <c:v>969.704749679077</c:v>
                </c:pt>
                <c:pt idx="4">
                  <c:v>1309.499358151476</c:v>
                </c:pt>
              </c:numCache>
            </c:numRef>
          </c:val>
        </c:ser>
        <c:ser>
          <c:idx val="5"/>
          <c:order val="5"/>
          <c:tx>
            <c:strRef>
              <c:f>Value!$H$8</c:f>
              <c:strCache>
                <c:ptCount val="1"/>
                <c:pt idx="0">
                  <c:v>Leopard coraltrout</c:v>
                </c:pt>
              </c:strCache>
            </c:strRef>
          </c:tx>
          <c:cat>
            <c:numRef>
              <c:f>Value!$I$2:$M$2</c:f>
              <c:numCache>
                <c:formatCode>General</c:formatCode>
                <c:ptCount val="5"/>
                <c:pt idx="0">
                  <c:v>2005.0</c:v>
                </c:pt>
                <c:pt idx="1">
                  <c:v>2006.0</c:v>
                </c:pt>
                <c:pt idx="2">
                  <c:v>2007.0</c:v>
                </c:pt>
                <c:pt idx="3">
                  <c:v>2008.0</c:v>
                </c:pt>
                <c:pt idx="4">
                  <c:v>2009.0</c:v>
                </c:pt>
              </c:numCache>
            </c:numRef>
          </c:cat>
          <c:val>
            <c:numRef>
              <c:f>Value!$I$8:$M$8</c:f>
              <c:numCache>
                <c:formatCode>#,##0</c:formatCode>
                <c:ptCount val="5"/>
                <c:pt idx="0">
                  <c:v>41667.6508344031</c:v>
                </c:pt>
                <c:pt idx="1">
                  <c:v>55970.08985879333</c:v>
                </c:pt>
                <c:pt idx="2">
                  <c:v>60436.71373555841</c:v>
                </c:pt>
                <c:pt idx="3">
                  <c:v>66613.73555840822</c:v>
                </c:pt>
                <c:pt idx="4">
                  <c:v>67970.98844672651</c:v>
                </c:pt>
              </c:numCache>
            </c:numRef>
          </c:val>
        </c:ser>
        <c:ser>
          <c:idx val="6"/>
          <c:order val="6"/>
          <c:tx>
            <c:strRef>
              <c:f>Value!$H$9</c:f>
              <c:strCache>
                <c:ptCount val="1"/>
                <c:pt idx="0">
                  <c:v>Spotted coraltrout</c:v>
                </c:pt>
              </c:strCache>
            </c:strRef>
          </c:tx>
          <c:cat>
            <c:numRef>
              <c:f>Value!$I$2:$M$2</c:f>
              <c:numCache>
                <c:formatCode>General</c:formatCode>
                <c:ptCount val="5"/>
                <c:pt idx="0">
                  <c:v>2005.0</c:v>
                </c:pt>
                <c:pt idx="1">
                  <c:v>2006.0</c:v>
                </c:pt>
                <c:pt idx="2">
                  <c:v>2007.0</c:v>
                </c:pt>
                <c:pt idx="3">
                  <c:v>2008.0</c:v>
                </c:pt>
                <c:pt idx="4">
                  <c:v>2009.0</c:v>
                </c:pt>
              </c:numCache>
            </c:numRef>
          </c:cat>
          <c:val>
            <c:numRef>
              <c:f>Value!$I$9:$M$9</c:f>
              <c:numCache>
                <c:formatCode>#,##0</c:formatCode>
                <c:ptCount val="5"/>
                <c:pt idx="0">
                  <c:v>486.392811296534</c:v>
                </c:pt>
                <c:pt idx="1">
                  <c:v>248.01026957638</c:v>
                </c:pt>
                <c:pt idx="2">
                  <c:v>1675.096277278562</c:v>
                </c:pt>
                <c:pt idx="3">
                  <c:v>1924.26187419769</c:v>
                </c:pt>
                <c:pt idx="4">
                  <c:v>1585.237483953788</c:v>
                </c:pt>
              </c:numCache>
            </c:numRef>
          </c:val>
        </c:ser>
        <c:ser>
          <c:idx val="7"/>
          <c:order val="7"/>
          <c:tx>
            <c:strRef>
              <c:f>Value!$H$10</c:f>
              <c:strCache>
                <c:ptCount val="1"/>
                <c:pt idx="0">
                  <c:v>Other groupers</c:v>
                </c:pt>
              </c:strCache>
            </c:strRef>
          </c:tx>
          <c:cat>
            <c:numRef>
              <c:f>Value!$I$2:$M$2</c:f>
              <c:numCache>
                <c:formatCode>General</c:formatCode>
                <c:ptCount val="5"/>
                <c:pt idx="0">
                  <c:v>2005.0</c:v>
                </c:pt>
                <c:pt idx="1">
                  <c:v>2006.0</c:v>
                </c:pt>
                <c:pt idx="2">
                  <c:v>2007.0</c:v>
                </c:pt>
                <c:pt idx="3">
                  <c:v>2008.0</c:v>
                </c:pt>
                <c:pt idx="4">
                  <c:v>2009.0</c:v>
                </c:pt>
              </c:numCache>
            </c:numRef>
          </c:cat>
          <c:val>
            <c:numRef>
              <c:f>Value!$I$10:$M$10</c:f>
              <c:numCache>
                <c:formatCode>#,##0</c:formatCode>
                <c:ptCount val="5"/>
                <c:pt idx="0">
                  <c:v>15536.32862644415</c:v>
                </c:pt>
                <c:pt idx="1">
                  <c:v>11547.2400513479</c:v>
                </c:pt>
                <c:pt idx="2">
                  <c:v>15628.36970474967</c:v>
                </c:pt>
                <c:pt idx="3">
                  <c:v>13323.49165596918</c:v>
                </c:pt>
                <c:pt idx="4">
                  <c:v>15103.594351733</c:v>
                </c:pt>
              </c:numCache>
            </c:numRef>
          </c:val>
        </c:ser>
        <c:ser>
          <c:idx val="8"/>
          <c:order val="8"/>
          <c:tx>
            <c:strRef>
              <c:f>Value!$H$11</c:f>
              <c:strCache>
                <c:ptCount val="1"/>
                <c:pt idx="0">
                  <c:v>Humphead wrasse</c:v>
                </c:pt>
              </c:strCache>
            </c:strRef>
          </c:tx>
          <c:cat>
            <c:numRef>
              <c:f>Value!$I$2:$M$2</c:f>
              <c:numCache>
                <c:formatCode>General</c:formatCode>
                <c:ptCount val="5"/>
                <c:pt idx="0">
                  <c:v>2005.0</c:v>
                </c:pt>
                <c:pt idx="1">
                  <c:v>2006.0</c:v>
                </c:pt>
                <c:pt idx="2">
                  <c:v>2007.0</c:v>
                </c:pt>
                <c:pt idx="3">
                  <c:v>2008.0</c:v>
                </c:pt>
                <c:pt idx="4">
                  <c:v>2009.0</c:v>
                </c:pt>
              </c:numCache>
            </c:numRef>
          </c:cat>
          <c:val>
            <c:numRef>
              <c:f>Value!$I$11:$M$11</c:f>
              <c:numCache>
                <c:formatCode>#,##0</c:formatCode>
                <c:ptCount val="5"/>
                <c:pt idx="0">
                  <c:v>410.6546854942237</c:v>
                </c:pt>
                <c:pt idx="1">
                  <c:v>175.3530166880616</c:v>
                </c:pt>
                <c:pt idx="2">
                  <c:v>79.84595635430038</c:v>
                </c:pt>
                <c:pt idx="3">
                  <c:v>406.0333761232346</c:v>
                </c:pt>
                <c:pt idx="4">
                  <c:v>133.7612323491656</c:v>
                </c:pt>
              </c:numCache>
            </c:numRef>
          </c:val>
        </c:ser>
        <c:ser>
          <c:idx val="9"/>
          <c:order val="9"/>
          <c:tx>
            <c:strRef>
              <c:f>Value!$H$12</c:f>
              <c:strCache>
                <c:ptCount val="1"/>
                <c:pt idx="0">
                  <c:v>Wrasses and parrotfish</c:v>
                </c:pt>
              </c:strCache>
            </c:strRef>
          </c:tx>
          <c:cat>
            <c:numRef>
              <c:f>Value!$I$2:$M$2</c:f>
              <c:numCache>
                <c:formatCode>General</c:formatCode>
                <c:ptCount val="5"/>
                <c:pt idx="0">
                  <c:v>2005.0</c:v>
                </c:pt>
                <c:pt idx="1">
                  <c:v>2006.0</c:v>
                </c:pt>
                <c:pt idx="2">
                  <c:v>2007.0</c:v>
                </c:pt>
                <c:pt idx="3">
                  <c:v>2008.0</c:v>
                </c:pt>
                <c:pt idx="4">
                  <c:v>2009.0</c:v>
                </c:pt>
              </c:numCache>
            </c:numRef>
          </c:cat>
          <c:val>
            <c:numRef>
              <c:f>Value!$I$12:$M$12</c:f>
              <c:numCache>
                <c:formatCode>#,##0</c:formatCode>
                <c:ptCount val="5"/>
                <c:pt idx="0">
                  <c:v>0.0</c:v>
                </c:pt>
                <c:pt idx="1">
                  <c:v>0.0</c:v>
                </c:pt>
                <c:pt idx="2">
                  <c:v>3.722721437740695</c:v>
                </c:pt>
                <c:pt idx="3">
                  <c:v>3.209242618741978</c:v>
                </c:pt>
                <c:pt idx="4">
                  <c:v>0.0</c:v>
                </c:pt>
              </c:numCache>
            </c:numRef>
          </c:val>
        </c:ser>
        <c:ser>
          <c:idx val="10"/>
          <c:order val="10"/>
          <c:tx>
            <c:strRef>
              <c:f>Value!$H$13</c:f>
              <c:strCache>
                <c:ptCount val="1"/>
                <c:pt idx="0">
                  <c:v>Mangrove snapper</c:v>
                </c:pt>
              </c:strCache>
            </c:strRef>
          </c:tx>
          <c:cat>
            <c:numRef>
              <c:f>Value!$I$2:$M$2</c:f>
              <c:numCache>
                <c:formatCode>General</c:formatCode>
                <c:ptCount val="5"/>
                <c:pt idx="0">
                  <c:v>2005.0</c:v>
                </c:pt>
                <c:pt idx="1">
                  <c:v>2006.0</c:v>
                </c:pt>
                <c:pt idx="2">
                  <c:v>2007.0</c:v>
                </c:pt>
                <c:pt idx="3">
                  <c:v>2008.0</c:v>
                </c:pt>
                <c:pt idx="4">
                  <c:v>2009.0</c:v>
                </c:pt>
              </c:numCache>
            </c:numRef>
          </c:cat>
          <c:val>
            <c:numRef>
              <c:f>Value!$I$13:$M$13</c:f>
              <c:numCache>
                <c:formatCode>#,##0</c:formatCode>
                <c:ptCount val="5"/>
                <c:pt idx="0">
                  <c:v>130.5519897304237</c:v>
                </c:pt>
                <c:pt idx="1">
                  <c:v>105.1347881899871</c:v>
                </c:pt>
                <c:pt idx="2">
                  <c:v>31.57894736842104</c:v>
                </c:pt>
                <c:pt idx="3">
                  <c:v>45.31450577663666</c:v>
                </c:pt>
                <c:pt idx="4">
                  <c:v>53.27342747111677</c:v>
                </c:pt>
              </c:numCache>
            </c:numRef>
          </c:val>
        </c:ser>
        <c:overlap val="100"/>
        <c:axId val="541461928"/>
        <c:axId val="541465016"/>
      </c:barChart>
      <c:catAx>
        <c:axId val="541461928"/>
        <c:scaling>
          <c:orientation val="minMax"/>
        </c:scaling>
        <c:axPos val="b"/>
        <c:numFmt formatCode="General" sourceLinked="1"/>
        <c:tickLblPos val="nextTo"/>
        <c:crossAx val="541465016"/>
        <c:crosses val="autoZero"/>
        <c:auto val="1"/>
        <c:lblAlgn val="ctr"/>
        <c:lblOffset val="100"/>
      </c:catAx>
      <c:valAx>
        <c:axId val="541465016"/>
        <c:scaling>
          <c:orientation val="minMax"/>
        </c:scaling>
        <c:axPos val="l"/>
        <c:majorGridlines/>
        <c:numFmt formatCode="#,##0" sourceLinked="1"/>
        <c:tickLblPos val="nextTo"/>
        <c:crossAx val="541461928"/>
        <c:crosses val="autoZero"/>
        <c:crossBetween val="between"/>
      </c:valAx>
    </c:plotArea>
    <c:legend>
      <c:legendPos val="r"/>
      <c:layout>
        <c:manualLayout>
          <c:xMode val="edge"/>
          <c:yMode val="edge"/>
          <c:x val="0.764545162925516"/>
          <c:y val="0.03263922612647"/>
          <c:w val="0.234188119512002"/>
          <c:h val="0.85270929446044"/>
        </c:manualLayout>
      </c:layout>
    </c:legend>
    <c:plotVisOnly val="1"/>
  </c:chart>
  <c:externalData r:id="rId1"/>
</c:chartSpace>
</file>

<file path=ppt/charts/chart27.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0"/>
          <c:order val="0"/>
          <c:dLbls>
            <c:showVal val="1"/>
          </c:dLbls>
          <c:cat>
            <c:strRef>
              <c:f>Taiwan!$B$44:$C$44</c:f>
              <c:strCache>
                <c:ptCount val="2"/>
                <c:pt idx="0">
                  <c:v>Estimated production of live grouper</c:v>
                </c:pt>
                <c:pt idx="1">
                  <c:v>Live grouper exported in 2009</c:v>
                </c:pt>
              </c:strCache>
            </c:strRef>
          </c:cat>
          <c:val>
            <c:numRef>
              <c:f>Taiwan!$B$45:$C$45</c:f>
              <c:numCache>
                <c:formatCode>#,##0</c:formatCode>
                <c:ptCount val="2"/>
                <c:pt idx="0">
                  <c:v>17234.0</c:v>
                </c:pt>
                <c:pt idx="1">
                  <c:v>4155.0</c:v>
                </c:pt>
              </c:numCache>
            </c:numRef>
          </c:val>
        </c:ser>
        <c:axId val="541498360"/>
        <c:axId val="541501416"/>
      </c:barChart>
      <c:catAx>
        <c:axId val="541498360"/>
        <c:scaling>
          <c:orientation val="minMax"/>
        </c:scaling>
        <c:axPos val="b"/>
        <c:tickLblPos val="nextTo"/>
        <c:crossAx val="541501416"/>
        <c:crosses val="autoZero"/>
        <c:auto val="1"/>
        <c:lblAlgn val="ctr"/>
        <c:lblOffset val="100"/>
      </c:catAx>
      <c:valAx>
        <c:axId val="541501416"/>
        <c:scaling>
          <c:orientation val="minMax"/>
        </c:scaling>
        <c:axPos val="l"/>
        <c:majorGridlines/>
        <c:numFmt formatCode="#,##0" sourceLinked="1"/>
        <c:tickLblPos val="nextTo"/>
        <c:crossAx val="541498360"/>
        <c:crosses val="autoZero"/>
        <c:crossBetween val="between"/>
      </c:valAx>
    </c:plotArea>
    <c:plotVisOnly val="1"/>
  </c:chart>
  <c:externalData r:id="rId1"/>
</c:chartSpace>
</file>

<file path=ppt/charts/chart28.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0"/>
          <c:order val="0"/>
          <c:cat>
            <c:strRef>
              <c:f>Sheet1!$A$2:$A$4</c:f>
              <c:strCache>
                <c:ptCount val="3"/>
                <c:pt idx="0">
                  <c:v>Live grouper</c:v>
                </c:pt>
                <c:pt idx="1">
                  <c:v>Live grouper fry for aquaculture</c:v>
                </c:pt>
                <c:pt idx="2">
                  <c:v>Live "other fish"</c:v>
                </c:pt>
              </c:strCache>
            </c:strRef>
          </c:cat>
          <c:val>
            <c:numRef>
              <c:f>Sheet1!$B$2:$B$4</c:f>
              <c:numCache>
                <c:formatCode>#,##0</c:formatCode>
                <c:ptCount val="3"/>
                <c:pt idx="0">
                  <c:v>7.0</c:v>
                </c:pt>
                <c:pt idx="1">
                  <c:v>5.0</c:v>
                </c:pt>
                <c:pt idx="2">
                  <c:v>25.5</c:v>
                </c:pt>
              </c:numCache>
            </c:numRef>
          </c:val>
        </c:ser>
        <c:axId val="541594056"/>
        <c:axId val="541597144"/>
      </c:barChart>
      <c:catAx>
        <c:axId val="541594056"/>
        <c:scaling>
          <c:orientation val="minMax"/>
        </c:scaling>
        <c:axPos val="b"/>
        <c:tickLblPos val="nextTo"/>
        <c:crossAx val="541597144"/>
        <c:crosses val="autoZero"/>
        <c:auto val="1"/>
        <c:lblAlgn val="ctr"/>
        <c:lblOffset val="100"/>
      </c:catAx>
      <c:valAx>
        <c:axId val="541597144"/>
        <c:scaling>
          <c:orientation val="minMax"/>
        </c:scaling>
        <c:axPos val="l"/>
        <c:majorGridlines/>
        <c:numFmt formatCode="#,##0" sourceLinked="1"/>
        <c:tickLblPos val="nextTo"/>
        <c:crossAx val="541594056"/>
        <c:crosses val="autoZero"/>
        <c:crossBetween val="between"/>
      </c:valAx>
    </c:plotArea>
    <c:plotVisOnly val="1"/>
  </c:chart>
  <c:externalData r:id="rId1"/>
</c:chartSpace>
</file>

<file path=ppt/charts/chart29.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0"/>
          <c:order val="0"/>
          <c:dLbls>
            <c:showVal val="1"/>
          </c:dLbls>
          <c:cat>
            <c:strRef>
              <c:f>Sheet1!$C$7:$C$12</c:f>
              <c:strCache>
                <c:ptCount val="6"/>
                <c:pt idx="0">
                  <c:v>Total turnover</c:v>
                </c:pt>
                <c:pt idx="1">
                  <c:v>Amount traded live</c:v>
                </c:pt>
                <c:pt idx="2">
                  <c:v>Of marine origin</c:v>
                </c:pt>
                <c:pt idx="3">
                  <c:v>From within China</c:v>
                </c:pt>
                <c:pt idx="4">
                  <c:v>Imported</c:v>
                </c:pt>
                <c:pt idx="5">
                  <c:v>Imported from Hong Kong</c:v>
                </c:pt>
              </c:strCache>
            </c:strRef>
          </c:cat>
          <c:val>
            <c:numRef>
              <c:f>Sheet1!$D$7:$D$12</c:f>
              <c:numCache>
                <c:formatCode>#,##0</c:formatCode>
                <c:ptCount val="6"/>
                <c:pt idx="0">
                  <c:v>180000.0</c:v>
                </c:pt>
                <c:pt idx="1">
                  <c:v>162000.0</c:v>
                </c:pt>
                <c:pt idx="2">
                  <c:v>79380.0</c:v>
                </c:pt>
                <c:pt idx="3">
                  <c:v>71442.0</c:v>
                </c:pt>
                <c:pt idx="4">
                  <c:v>7938.0</c:v>
                </c:pt>
                <c:pt idx="5">
                  <c:v>7144.2</c:v>
                </c:pt>
              </c:numCache>
            </c:numRef>
          </c:val>
        </c:ser>
        <c:axId val="541148344"/>
        <c:axId val="525276520"/>
      </c:barChart>
      <c:catAx>
        <c:axId val="541148344"/>
        <c:scaling>
          <c:orientation val="minMax"/>
        </c:scaling>
        <c:axPos val="b"/>
        <c:tickLblPos val="nextTo"/>
        <c:crossAx val="525276520"/>
        <c:crosses val="autoZero"/>
        <c:auto val="1"/>
        <c:lblAlgn val="ctr"/>
        <c:lblOffset val="100"/>
      </c:catAx>
      <c:valAx>
        <c:axId val="525276520"/>
        <c:scaling>
          <c:orientation val="minMax"/>
        </c:scaling>
        <c:axPos val="l"/>
        <c:majorGridlines/>
        <c:numFmt formatCode="#,##0" sourceLinked="1"/>
        <c:tickLblPos val="nextTo"/>
        <c:crossAx val="541148344"/>
        <c:crosses val="autoZero"/>
        <c:crossBetween val="between"/>
      </c:valAx>
    </c:plotArea>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pieChart>
        <c:varyColors val="1"/>
        <c:ser>
          <c:idx val="0"/>
          <c:order val="0"/>
          <c:dPt>
            <c:idx val="1"/>
            <c:spPr>
              <a:solidFill>
                <a:schemeClr val="accent5">
                  <a:lumMod val="25000"/>
                </a:schemeClr>
              </a:solidFill>
            </c:spPr>
          </c:dPt>
          <c:dLbls>
            <c:dLbl>
              <c:idx val="1"/>
              <c:spPr/>
              <c:txPr>
                <a:bodyPr/>
                <a:lstStyle/>
                <a:p>
                  <a:pPr>
                    <a:defRPr>
                      <a:solidFill>
                        <a:schemeClr val="bg1"/>
                      </a:solidFill>
                    </a:defRPr>
                  </a:pPr>
                  <a:endParaRPr lang="en-US"/>
                </a:p>
              </c:txPr>
            </c:dLbl>
            <c:dLbl>
              <c:idx val="3"/>
              <c:spPr/>
              <c:txPr>
                <a:bodyPr/>
                <a:lstStyle/>
                <a:p>
                  <a:pPr>
                    <a:defRPr>
                      <a:solidFill>
                        <a:schemeClr val="bg1"/>
                      </a:solidFill>
                    </a:defRPr>
                  </a:pPr>
                  <a:endParaRPr lang="en-US"/>
                </a:p>
              </c:txPr>
            </c:dLbl>
            <c:showVal val="1"/>
            <c:showLeaderLines val="1"/>
          </c:dLbls>
          <c:cat>
            <c:strRef>
              <c:f>'CSD summary'!$A$2:$A$9</c:f>
              <c:strCache>
                <c:ptCount val="8"/>
                <c:pt idx="0">
                  <c:v>Philippines</c:v>
                </c:pt>
                <c:pt idx="1">
                  <c:v>Indonesia</c:v>
                </c:pt>
                <c:pt idx="2">
                  <c:v>Thailand</c:v>
                </c:pt>
                <c:pt idx="3">
                  <c:v>Australia</c:v>
                </c:pt>
                <c:pt idx="4">
                  <c:v>Malaysia</c:v>
                </c:pt>
                <c:pt idx="5">
                  <c:v>Taiwan</c:v>
                </c:pt>
                <c:pt idx="6">
                  <c:v>Maldives</c:v>
                </c:pt>
                <c:pt idx="7">
                  <c:v>Other</c:v>
                </c:pt>
              </c:strCache>
            </c:strRef>
          </c:cat>
          <c:val>
            <c:numRef>
              <c:f>'CSD summary'!$D$2:$D$9</c:f>
              <c:numCache>
                <c:formatCode>0%</c:formatCode>
                <c:ptCount val="8"/>
                <c:pt idx="0">
                  <c:v>0.284209259320049</c:v>
                </c:pt>
                <c:pt idx="1">
                  <c:v>0.251762028252853</c:v>
                </c:pt>
                <c:pt idx="2">
                  <c:v>0.164856018412136</c:v>
                </c:pt>
                <c:pt idx="3">
                  <c:v>0.10865946667542</c:v>
                </c:pt>
                <c:pt idx="4">
                  <c:v>0.0988098494713077</c:v>
                </c:pt>
                <c:pt idx="5">
                  <c:v>0.0715695178486106</c:v>
                </c:pt>
                <c:pt idx="6">
                  <c:v>0.00534973209759016</c:v>
                </c:pt>
                <c:pt idx="7">
                  <c:v>0.0147841279220329</c:v>
                </c:pt>
              </c:numCache>
            </c:numRef>
          </c:val>
        </c:ser>
        <c:firstSliceAng val="0"/>
      </c:pieChart>
    </c:plotArea>
    <c:legend>
      <c:legendPos val="r"/>
      <c:layout>
        <c:manualLayout>
          <c:xMode val="edge"/>
          <c:yMode val="edge"/>
          <c:x val="0.708803119339518"/>
          <c:y val="0.255541141168242"/>
          <c:w val="0.118398811228024"/>
          <c:h val="0.488917717663516"/>
        </c:manualLayout>
      </c:layout>
    </c:legend>
    <c:plotVisOnly val="1"/>
  </c:chart>
  <c:externalData r:id="rId1"/>
</c:chartSpace>
</file>

<file path=ppt/charts/chart30.xml><?xml version="1.0" encoding="utf-8"?>
<c:chartSpace xmlns:c="http://schemas.openxmlformats.org/drawingml/2006/chart" xmlns:a="http://schemas.openxmlformats.org/drawingml/2006/main" xmlns:r="http://schemas.openxmlformats.org/officeDocument/2006/relationships">
  <c:date1904 val="1"/>
  <c:lang val="en-US"/>
  <c:style val="2"/>
  <c:chart>
    <c:title>
      <c:layout/>
      <c:txPr>
        <a:bodyPr/>
        <a:lstStyle/>
        <a:p>
          <a:pPr>
            <a:defRPr sz="1200"/>
          </a:pPr>
          <a:endParaRPr lang="en-US"/>
        </a:p>
      </c:txPr>
    </c:title>
    <c:plotArea>
      <c:layout/>
      <c:lineChart>
        <c:grouping val="standard"/>
        <c:ser>
          <c:idx val="1"/>
          <c:order val="0"/>
          <c:tx>
            <c:strRef>
              <c:f>'Hong Kong FMO data'!$B$1</c:f>
              <c:strCache>
                <c:ptCount val="1"/>
                <c:pt idx="0">
                  <c:v>Quantity (tons)</c:v>
                </c:pt>
              </c:strCache>
            </c:strRef>
          </c:tx>
          <c:marker>
            <c:symbol val="none"/>
          </c:marker>
          <c:cat>
            <c:numRef>
              <c:f>'Hong Kong FMO data'!$A$2:$A$7</c:f>
              <c:numCache>
                <c:formatCode>General</c:formatCode>
                <c:ptCount val="6"/>
                <c:pt idx="0">
                  <c:v>2004.0</c:v>
                </c:pt>
                <c:pt idx="1">
                  <c:v>2005.0</c:v>
                </c:pt>
                <c:pt idx="2">
                  <c:v>2006.0</c:v>
                </c:pt>
                <c:pt idx="3">
                  <c:v>2007.0</c:v>
                </c:pt>
                <c:pt idx="4">
                  <c:v>2008.0</c:v>
                </c:pt>
                <c:pt idx="5">
                  <c:v>2009.0</c:v>
                </c:pt>
              </c:numCache>
            </c:numRef>
          </c:cat>
          <c:val>
            <c:numRef>
              <c:f>'Hong Kong FMO data'!$B$2:$B$7</c:f>
              <c:numCache>
                <c:formatCode>#,##0</c:formatCode>
                <c:ptCount val="6"/>
                <c:pt idx="0">
                  <c:v>14288.0</c:v>
                </c:pt>
                <c:pt idx="1">
                  <c:v>10334.0</c:v>
                </c:pt>
                <c:pt idx="2">
                  <c:v>10390.0</c:v>
                </c:pt>
                <c:pt idx="3">
                  <c:v>10422.0</c:v>
                </c:pt>
                <c:pt idx="4">
                  <c:v>10213.0</c:v>
                </c:pt>
                <c:pt idx="5">
                  <c:v>9510.0</c:v>
                </c:pt>
              </c:numCache>
            </c:numRef>
          </c:val>
        </c:ser>
        <c:marker val="1"/>
        <c:axId val="541649064"/>
        <c:axId val="541652216"/>
      </c:lineChart>
      <c:catAx>
        <c:axId val="541649064"/>
        <c:scaling>
          <c:orientation val="minMax"/>
        </c:scaling>
        <c:axPos val="b"/>
        <c:numFmt formatCode="General" sourceLinked="1"/>
        <c:tickLblPos val="nextTo"/>
        <c:crossAx val="541652216"/>
        <c:crosses val="autoZero"/>
        <c:auto val="1"/>
        <c:lblAlgn val="ctr"/>
        <c:lblOffset val="100"/>
      </c:catAx>
      <c:valAx>
        <c:axId val="541652216"/>
        <c:scaling>
          <c:orientation val="minMax"/>
        </c:scaling>
        <c:axPos val="l"/>
        <c:majorGridlines/>
        <c:numFmt formatCode="#,##0" sourceLinked="1"/>
        <c:tickLblPos val="nextTo"/>
        <c:crossAx val="541649064"/>
        <c:crosses val="autoZero"/>
        <c:crossBetween val="between"/>
      </c:valAx>
    </c:plotArea>
    <c:plotVisOnly val="1"/>
  </c:chart>
  <c:spPr>
    <a:ln>
      <a:noFill/>
    </a:ln>
  </c:spPr>
  <c:externalData r:id="rId1"/>
</c:chartSpace>
</file>

<file path=ppt/charts/chart31.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sz="1200"/>
            </a:pPr>
            <a:r>
              <a:rPr lang="en-US" sz="1200" dirty="0" smtClean="0"/>
              <a:t>Wholesale value of market (millions </a:t>
            </a:r>
            <a:r>
              <a:rPr lang="en-US" sz="1200" dirty="0"/>
              <a:t>of </a:t>
            </a:r>
            <a:r>
              <a:rPr lang="en-US" sz="1200" dirty="0" smtClean="0"/>
              <a:t>$US)</a:t>
            </a:r>
            <a:endParaRPr lang="en-US" sz="1200" dirty="0"/>
          </a:p>
        </c:rich>
      </c:tx>
      <c:layout/>
    </c:title>
    <c:plotArea>
      <c:layout/>
      <c:lineChart>
        <c:grouping val="standard"/>
        <c:ser>
          <c:idx val="0"/>
          <c:order val="0"/>
          <c:tx>
            <c:strRef>
              <c:f>'Hong Kong FMO data'!$E$1</c:f>
              <c:strCache>
                <c:ptCount val="1"/>
                <c:pt idx="0">
                  <c:v>Value (millions of USD)</c:v>
                </c:pt>
              </c:strCache>
            </c:strRef>
          </c:tx>
          <c:spPr>
            <a:ln>
              <a:solidFill>
                <a:schemeClr val="tx2"/>
              </a:solidFill>
            </a:ln>
          </c:spPr>
          <c:marker>
            <c:symbol val="none"/>
          </c:marker>
          <c:cat>
            <c:numRef>
              <c:f>'Hong Kong FMO data'!$A$2:$A$7</c:f>
              <c:numCache>
                <c:formatCode>General</c:formatCode>
                <c:ptCount val="6"/>
                <c:pt idx="0">
                  <c:v>2004.0</c:v>
                </c:pt>
                <c:pt idx="1">
                  <c:v>2005.0</c:v>
                </c:pt>
                <c:pt idx="2">
                  <c:v>2006.0</c:v>
                </c:pt>
                <c:pt idx="3">
                  <c:v>2007.0</c:v>
                </c:pt>
                <c:pt idx="4">
                  <c:v>2008.0</c:v>
                </c:pt>
                <c:pt idx="5">
                  <c:v>2009.0</c:v>
                </c:pt>
              </c:numCache>
            </c:numRef>
          </c:cat>
          <c:val>
            <c:numRef>
              <c:f>'Hong Kong FMO data'!$E$2:$E$7</c:f>
              <c:numCache>
                <c:formatCode>"$"#,##0</c:formatCode>
                <c:ptCount val="6"/>
                <c:pt idx="0">
                  <c:v>749.0</c:v>
                </c:pt>
                <c:pt idx="1">
                  <c:v>646.0</c:v>
                </c:pt>
                <c:pt idx="2">
                  <c:v>599.0</c:v>
                </c:pt>
                <c:pt idx="3">
                  <c:v>600.0</c:v>
                </c:pt>
                <c:pt idx="4">
                  <c:v>581.0</c:v>
                </c:pt>
                <c:pt idx="5">
                  <c:v>521.0</c:v>
                </c:pt>
              </c:numCache>
            </c:numRef>
          </c:val>
        </c:ser>
        <c:marker val="1"/>
        <c:axId val="541665288"/>
        <c:axId val="541668408"/>
      </c:lineChart>
      <c:catAx>
        <c:axId val="541665288"/>
        <c:scaling>
          <c:orientation val="minMax"/>
        </c:scaling>
        <c:axPos val="b"/>
        <c:numFmt formatCode="General" sourceLinked="1"/>
        <c:tickLblPos val="nextTo"/>
        <c:crossAx val="541668408"/>
        <c:crosses val="autoZero"/>
        <c:auto val="1"/>
        <c:lblAlgn val="ctr"/>
        <c:lblOffset val="100"/>
      </c:catAx>
      <c:valAx>
        <c:axId val="541668408"/>
        <c:scaling>
          <c:orientation val="minMax"/>
        </c:scaling>
        <c:axPos val="l"/>
        <c:majorGridlines/>
        <c:numFmt formatCode="&quot;$&quot;#,##0" sourceLinked="1"/>
        <c:tickLblPos val="nextTo"/>
        <c:crossAx val="541665288"/>
        <c:crosses val="autoZero"/>
        <c:crossBetween val="between"/>
      </c:valAx>
    </c:plotArea>
    <c:plotVisOnly val="1"/>
  </c:chart>
  <c:spPr>
    <a:ln>
      <a:noFill/>
    </a:ln>
  </c:spPr>
  <c:externalData r:id="rId1"/>
</c:chartSpace>
</file>

<file path=ppt/charts/chart32.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sz="1200"/>
            </a:pPr>
            <a:r>
              <a:rPr lang="en-US" sz="1200" dirty="0"/>
              <a:t>Average </a:t>
            </a:r>
            <a:r>
              <a:rPr lang="en-US" sz="1200" dirty="0" smtClean="0"/>
              <a:t>wholesale price </a:t>
            </a:r>
            <a:r>
              <a:rPr lang="en-US" sz="1200" dirty="0"/>
              <a:t>per </a:t>
            </a:r>
            <a:r>
              <a:rPr lang="en-US" sz="1200" dirty="0" smtClean="0"/>
              <a:t>kg ($US)</a:t>
            </a:r>
            <a:endParaRPr lang="en-US" sz="1200" dirty="0"/>
          </a:p>
        </c:rich>
      </c:tx>
      <c:layout/>
    </c:title>
    <c:plotArea>
      <c:layout/>
      <c:lineChart>
        <c:grouping val="standard"/>
        <c:ser>
          <c:idx val="0"/>
          <c:order val="0"/>
          <c:tx>
            <c:strRef>
              <c:f>'Hong Kong FMO data'!$D$1</c:f>
              <c:strCache>
                <c:ptCount val="1"/>
                <c:pt idx="0">
                  <c:v>Average Price per kg</c:v>
                </c:pt>
              </c:strCache>
            </c:strRef>
          </c:tx>
          <c:spPr>
            <a:ln>
              <a:solidFill>
                <a:schemeClr val="accent4">
                  <a:lumMod val="50000"/>
                  <a:lumOff val="50000"/>
                </a:schemeClr>
              </a:solidFill>
            </a:ln>
          </c:spPr>
          <c:marker>
            <c:symbol val="none"/>
          </c:marker>
          <c:cat>
            <c:numRef>
              <c:f>'Hong Kong FMO data'!$A$2:$A$7</c:f>
              <c:numCache>
                <c:formatCode>General</c:formatCode>
                <c:ptCount val="6"/>
                <c:pt idx="0">
                  <c:v>2004.0</c:v>
                </c:pt>
                <c:pt idx="1">
                  <c:v>2005.0</c:v>
                </c:pt>
                <c:pt idx="2">
                  <c:v>2006.0</c:v>
                </c:pt>
                <c:pt idx="3">
                  <c:v>2007.0</c:v>
                </c:pt>
                <c:pt idx="4">
                  <c:v>2008.0</c:v>
                </c:pt>
                <c:pt idx="5">
                  <c:v>2009.0</c:v>
                </c:pt>
              </c:numCache>
            </c:numRef>
          </c:cat>
          <c:val>
            <c:numRef>
              <c:f>'Hong Kong FMO data'!$D$2:$D$7</c:f>
              <c:numCache>
                <c:formatCode>"$"#,##0.00</c:formatCode>
                <c:ptCount val="6"/>
                <c:pt idx="0">
                  <c:v>52.43</c:v>
                </c:pt>
                <c:pt idx="1">
                  <c:v>62.54</c:v>
                </c:pt>
                <c:pt idx="2">
                  <c:v>57.63</c:v>
                </c:pt>
                <c:pt idx="3">
                  <c:v>57.56</c:v>
                </c:pt>
                <c:pt idx="4">
                  <c:v>56.91</c:v>
                </c:pt>
                <c:pt idx="5">
                  <c:v>54.76000000000001</c:v>
                </c:pt>
              </c:numCache>
            </c:numRef>
          </c:val>
        </c:ser>
        <c:marker val="1"/>
        <c:axId val="541695736"/>
        <c:axId val="541698792"/>
      </c:lineChart>
      <c:catAx>
        <c:axId val="541695736"/>
        <c:scaling>
          <c:orientation val="minMax"/>
        </c:scaling>
        <c:axPos val="b"/>
        <c:numFmt formatCode="General" sourceLinked="1"/>
        <c:tickLblPos val="nextTo"/>
        <c:crossAx val="541698792"/>
        <c:crosses val="autoZero"/>
        <c:auto val="1"/>
        <c:lblAlgn val="ctr"/>
        <c:lblOffset val="100"/>
      </c:catAx>
      <c:valAx>
        <c:axId val="541698792"/>
        <c:scaling>
          <c:orientation val="minMax"/>
        </c:scaling>
        <c:axPos val="l"/>
        <c:majorGridlines/>
        <c:numFmt formatCode="&quot;$&quot;#,##0.00" sourceLinked="1"/>
        <c:tickLblPos val="nextTo"/>
        <c:crossAx val="541695736"/>
        <c:crosses val="autoZero"/>
        <c:crossBetween val="between"/>
      </c:valAx>
    </c:plotArea>
    <c:plotVisOnly val="1"/>
  </c:chart>
  <c:externalData r:id="rId1"/>
</c:chartSpace>
</file>

<file path=ppt/charts/chart33.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pieChart>
        <c:varyColors val="1"/>
        <c:ser>
          <c:idx val="0"/>
          <c:order val="0"/>
          <c:dPt>
            <c:idx val="0"/>
            <c:spPr>
              <a:solidFill>
                <a:schemeClr val="accent1">
                  <a:lumMod val="25000"/>
                </a:schemeClr>
              </a:solidFill>
            </c:spPr>
          </c:dPt>
          <c:dLbls>
            <c:dLbl>
              <c:idx val="1"/>
              <c:spPr/>
              <c:txPr>
                <a:bodyPr/>
                <a:lstStyle/>
                <a:p>
                  <a:pPr>
                    <a:defRPr>
                      <a:solidFill>
                        <a:schemeClr val="tx1"/>
                      </a:solidFill>
                    </a:defRPr>
                  </a:pPr>
                  <a:endParaRPr lang="en-US"/>
                </a:p>
              </c:txPr>
            </c:dLbl>
            <c:txPr>
              <a:bodyPr/>
              <a:lstStyle/>
              <a:p>
                <a:pPr>
                  <a:defRPr>
                    <a:solidFill>
                      <a:schemeClr val="bg1"/>
                    </a:solidFill>
                  </a:defRPr>
                </a:pPr>
                <a:endParaRPr lang="en-US"/>
              </a:p>
            </c:txPr>
            <c:showVal val="1"/>
            <c:showLeaderLines val="1"/>
          </c:dLbls>
          <c:cat>
            <c:strRef>
              <c:f>Sheet2!$A$4:$A$5</c:f>
              <c:strCache>
                <c:ptCount val="2"/>
                <c:pt idx="0">
                  <c:v>% of importers and wholesalers in the Chamber</c:v>
                </c:pt>
                <c:pt idx="1">
                  <c:v>% not in the Chamber</c:v>
                </c:pt>
              </c:strCache>
            </c:strRef>
          </c:cat>
          <c:val>
            <c:numRef>
              <c:f>Sheet2!$B$4:$B$5</c:f>
              <c:numCache>
                <c:formatCode>0%</c:formatCode>
                <c:ptCount val="2"/>
                <c:pt idx="0">
                  <c:v>0.9</c:v>
                </c:pt>
                <c:pt idx="1">
                  <c:v>0.1</c:v>
                </c:pt>
              </c:numCache>
            </c:numRef>
          </c:val>
        </c:ser>
        <c:firstSliceAng val="0"/>
      </c:pieChart>
    </c:plotArea>
    <c:legend>
      <c:legendPos val="r"/>
      <c:layout/>
    </c:legend>
    <c:plotVisOnly val="1"/>
  </c:chart>
  <c:externalData r:id="rId1"/>
</c:chartSpace>
</file>

<file path=ppt/charts/chart34.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pieChart>
        <c:varyColors val="1"/>
        <c:ser>
          <c:idx val="0"/>
          <c:order val="0"/>
          <c:dPt>
            <c:idx val="0"/>
            <c:spPr>
              <a:solidFill>
                <a:srgbClr val="C2D7CA">
                  <a:lumMod val="25000"/>
                </a:srgbClr>
              </a:solidFill>
            </c:spPr>
          </c:dPt>
          <c:dLbls>
            <c:dLbl>
              <c:idx val="0"/>
              <c:spPr/>
              <c:txPr>
                <a:bodyPr/>
                <a:lstStyle/>
                <a:p>
                  <a:pPr>
                    <a:defRPr>
                      <a:solidFill>
                        <a:schemeClr val="bg1"/>
                      </a:solidFill>
                    </a:defRPr>
                  </a:pPr>
                  <a:endParaRPr lang="en-US"/>
                </a:p>
              </c:txPr>
            </c:dLbl>
            <c:showVal val="1"/>
            <c:showLeaderLines val="1"/>
          </c:dLbls>
          <c:cat>
            <c:strRef>
              <c:f>Sheet2!$A$8:$A$9</c:f>
              <c:strCache>
                <c:ptCount val="2"/>
                <c:pt idx="0">
                  <c:v>% of distributors in the Chamber</c:v>
                </c:pt>
                <c:pt idx="1">
                  <c:v>% not in the Chamber</c:v>
                </c:pt>
              </c:strCache>
            </c:strRef>
          </c:cat>
          <c:val>
            <c:numRef>
              <c:f>Sheet2!$B$8:$B$9</c:f>
              <c:numCache>
                <c:formatCode>0%</c:formatCode>
                <c:ptCount val="2"/>
                <c:pt idx="0">
                  <c:v>0.6</c:v>
                </c:pt>
                <c:pt idx="1">
                  <c:v>0.4</c:v>
                </c:pt>
              </c:numCache>
            </c:numRef>
          </c:val>
        </c:ser>
        <c:firstSliceAng val="0"/>
      </c:pieChart>
    </c:plotArea>
    <c:legend>
      <c:legendPos val="r"/>
      <c:layout/>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pieChart>
        <c:varyColors val="1"/>
        <c:ser>
          <c:idx val="0"/>
          <c:order val="0"/>
          <c:dPt>
            <c:idx val="0"/>
            <c:spPr>
              <a:solidFill>
                <a:schemeClr val="tx2"/>
              </a:solidFill>
            </c:spPr>
          </c:dPt>
          <c:dPt>
            <c:idx val="5"/>
            <c:spPr>
              <a:solidFill>
                <a:schemeClr val="tx1">
                  <a:lumMod val="50000"/>
                  <a:lumOff val="50000"/>
                </a:schemeClr>
              </a:solidFill>
            </c:spPr>
          </c:dPt>
          <c:dLbls>
            <c:dLbl>
              <c:idx val="0"/>
              <c:spPr/>
              <c:txPr>
                <a:bodyPr/>
                <a:lstStyle/>
                <a:p>
                  <a:pPr>
                    <a:defRPr>
                      <a:solidFill>
                        <a:schemeClr val="bg1"/>
                      </a:solidFill>
                    </a:defRPr>
                  </a:pPr>
                  <a:endParaRPr lang="en-US"/>
                </a:p>
              </c:txPr>
            </c:dLbl>
            <c:dLbl>
              <c:idx val="3"/>
              <c:spPr/>
              <c:txPr>
                <a:bodyPr/>
                <a:lstStyle/>
                <a:p>
                  <a:pPr>
                    <a:defRPr>
                      <a:solidFill>
                        <a:schemeClr val="bg1"/>
                      </a:solidFill>
                    </a:defRPr>
                  </a:pPr>
                  <a:endParaRPr lang="en-US"/>
                </a:p>
              </c:txPr>
            </c:dLbl>
            <c:dLbl>
              <c:idx val="5"/>
              <c:spPr/>
              <c:txPr>
                <a:bodyPr/>
                <a:lstStyle/>
                <a:p>
                  <a:pPr>
                    <a:defRPr>
                      <a:solidFill>
                        <a:schemeClr val="bg1"/>
                      </a:solidFill>
                    </a:defRPr>
                  </a:pPr>
                  <a:endParaRPr lang="en-US"/>
                </a:p>
              </c:txPr>
            </c:dLbl>
            <c:showVal val="1"/>
            <c:showLeaderLines val="1"/>
          </c:dLbls>
          <c:cat>
            <c:strRef>
              <c:f>Sheet2!$H$2:$H$8</c:f>
              <c:strCache>
                <c:ptCount val="7"/>
                <c:pt idx="0">
                  <c:v>Indonesia</c:v>
                </c:pt>
                <c:pt idx="1">
                  <c:v>Malaysia</c:v>
                </c:pt>
                <c:pt idx="2">
                  <c:v>PRC</c:v>
                </c:pt>
                <c:pt idx="3">
                  <c:v>Thailand</c:v>
                </c:pt>
                <c:pt idx="4">
                  <c:v>Taiwan</c:v>
                </c:pt>
                <c:pt idx="5">
                  <c:v>Philippines</c:v>
                </c:pt>
                <c:pt idx="6">
                  <c:v>Other</c:v>
                </c:pt>
              </c:strCache>
            </c:strRef>
          </c:cat>
          <c:val>
            <c:numRef>
              <c:f>Sheet2!$J$2:$J$8</c:f>
              <c:numCache>
                <c:formatCode>0.0%</c:formatCode>
                <c:ptCount val="7"/>
                <c:pt idx="0">
                  <c:v>0.303739011100709</c:v>
                </c:pt>
                <c:pt idx="1">
                  <c:v>0.296751631471035</c:v>
                </c:pt>
                <c:pt idx="2">
                  <c:v>0.131203061711029</c:v>
                </c:pt>
                <c:pt idx="3">
                  <c:v>0.096639478562901</c:v>
                </c:pt>
                <c:pt idx="4">
                  <c:v>0.0662552281260907</c:v>
                </c:pt>
                <c:pt idx="5">
                  <c:v>0.0592187419970927</c:v>
                </c:pt>
                <c:pt idx="6">
                  <c:v>0.0461928470311425</c:v>
                </c:pt>
              </c:numCache>
            </c:numRef>
          </c:val>
        </c:ser>
        <c:firstSliceAng val="0"/>
      </c:pieChart>
    </c:plotArea>
    <c:legend>
      <c:legendPos val="r"/>
      <c:layout>
        <c:manualLayout>
          <c:xMode val="edge"/>
          <c:yMode val="edge"/>
          <c:x val="0.733207310961642"/>
          <c:y val="0.278809857101196"/>
          <c:w val="0.157059140910165"/>
          <c:h val="0.442379994167396"/>
        </c:manualLayout>
      </c:layout>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18"/>
  <c:chart>
    <c:plotArea>
      <c:layout/>
      <c:pieChart>
        <c:varyColors val="1"/>
        <c:ser>
          <c:idx val="0"/>
          <c:order val="0"/>
          <c:dPt>
            <c:idx val="0"/>
            <c:spPr>
              <a:solidFill>
                <a:schemeClr val="accent5">
                  <a:lumMod val="75000"/>
                </a:schemeClr>
              </a:solidFill>
            </c:spPr>
          </c:dPt>
          <c:dPt>
            <c:idx val="3"/>
            <c:spPr>
              <a:solidFill>
                <a:schemeClr val="accent2">
                  <a:lumMod val="60000"/>
                  <a:lumOff val="40000"/>
                </a:schemeClr>
              </a:solidFill>
            </c:spPr>
          </c:dPt>
          <c:dLbls>
            <c:dLbl>
              <c:idx val="0"/>
              <c:layout/>
              <c:dLblPos val="bestFit"/>
              <c:showPercent val="1"/>
            </c:dLbl>
            <c:dLbl>
              <c:idx val="1"/>
              <c:layout/>
              <c:dLblPos val="bestFit"/>
              <c:showPercent val="1"/>
            </c:dLbl>
            <c:dLbl>
              <c:idx val="2"/>
              <c:layout/>
              <c:dLblPos val="bestFit"/>
              <c:showPercent val="1"/>
            </c:dLbl>
            <c:dLbl>
              <c:idx val="3"/>
              <c:layout/>
              <c:dLblPos val="bestFit"/>
              <c:showPercent val="1"/>
            </c:dLbl>
            <c:dLbl>
              <c:idx val="4"/>
              <c:layout/>
              <c:dLblPos val="bestFit"/>
              <c:showPercent val="1"/>
            </c:dLbl>
            <c:dLbl>
              <c:idx val="5"/>
              <c:layout/>
              <c:dLblPos val="bestFit"/>
              <c:showPercent val="1"/>
            </c:dLbl>
            <c:dLbl>
              <c:idx val="6"/>
              <c:layout/>
              <c:dLblPos val="bestFit"/>
              <c:showPercent val="1"/>
            </c:dLbl>
            <c:dLbl>
              <c:idx val="7"/>
              <c:layout/>
              <c:dLblPos val="bestFit"/>
              <c:showPercent val="1"/>
            </c:dLbl>
            <c:delete val="1"/>
          </c:dLbls>
          <c:cat>
            <c:strRef>
              <c:f>Sheet3!$B$16:$B$23</c:f>
              <c:strCache>
                <c:ptCount val="8"/>
                <c:pt idx="0">
                  <c:v>Indonesia</c:v>
                </c:pt>
                <c:pt idx="1">
                  <c:v>Philippines</c:v>
                </c:pt>
                <c:pt idx="2">
                  <c:v>Malaysia</c:v>
                </c:pt>
                <c:pt idx="3">
                  <c:v>Thailand</c:v>
                </c:pt>
                <c:pt idx="4">
                  <c:v>Australia</c:v>
                </c:pt>
                <c:pt idx="5">
                  <c:v>Taiwan</c:v>
                </c:pt>
                <c:pt idx="6">
                  <c:v>PRC</c:v>
                </c:pt>
                <c:pt idx="7">
                  <c:v>Other</c:v>
                </c:pt>
              </c:strCache>
            </c:strRef>
          </c:cat>
          <c:val>
            <c:numRef>
              <c:f>Sheet3!$C$16:$C$23</c:f>
              <c:numCache>
                <c:formatCode>0%</c:formatCode>
                <c:ptCount val="8"/>
                <c:pt idx="0">
                  <c:v>0.270960113361825</c:v>
                </c:pt>
                <c:pt idx="1">
                  <c:v>0.202667748825612</c:v>
                </c:pt>
                <c:pt idx="2">
                  <c:v>0.171200761295034</c:v>
                </c:pt>
                <c:pt idx="3">
                  <c:v>0.138474912642152</c:v>
                </c:pt>
                <c:pt idx="4">
                  <c:v>0.0713184366208641</c:v>
                </c:pt>
                <c:pt idx="5">
                  <c:v>0.0690213083150293</c:v>
                </c:pt>
                <c:pt idx="6">
                  <c:v>0.0469155632240012</c:v>
                </c:pt>
                <c:pt idx="7">
                  <c:v>0.029441155715483</c:v>
                </c:pt>
              </c:numCache>
            </c:numRef>
          </c:val>
        </c:ser>
        <c:firstSliceAng val="0"/>
      </c:pieChart>
    </c:plotArea>
    <c:legend>
      <c:legendPos val="r"/>
      <c:layout/>
      <c:txPr>
        <a:bodyPr/>
        <a:lstStyle/>
        <a:p>
          <a:pPr>
            <a:defRPr sz="1200"/>
          </a:pPr>
          <a:endParaRPr lang="en-US"/>
        </a:p>
      </c:txPr>
    </c:legend>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2"/>
  <c:chart>
    <c:autoTitleDeleted val="1"/>
    <c:plotArea>
      <c:layout/>
      <c:barChart>
        <c:barDir val="col"/>
        <c:grouping val="clustered"/>
        <c:ser>
          <c:idx val="1"/>
          <c:order val="0"/>
          <c:tx>
            <c:strRef>
              <c:f>Philippines!$B$13</c:f>
              <c:strCache>
                <c:ptCount val="1"/>
                <c:pt idx="0">
                  <c:v>Tons</c:v>
                </c:pt>
              </c:strCache>
            </c:strRef>
          </c:tx>
          <c:cat>
            <c:numRef>
              <c:f>Philippines!$A$14:$A$26</c:f>
              <c:numCache>
                <c:formatCode>General</c:formatCode>
                <c:ptCount val="13"/>
                <c:pt idx="0">
                  <c:v>1994.0</c:v>
                </c:pt>
                <c:pt idx="1">
                  <c:v>1995.0</c:v>
                </c:pt>
                <c:pt idx="2">
                  <c:v>1996.0</c:v>
                </c:pt>
                <c:pt idx="3">
                  <c:v>1997.0</c:v>
                </c:pt>
                <c:pt idx="4">
                  <c:v>1998.0</c:v>
                </c:pt>
                <c:pt idx="5">
                  <c:v>1999.0</c:v>
                </c:pt>
                <c:pt idx="6">
                  <c:v>2000.0</c:v>
                </c:pt>
                <c:pt idx="7">
                  <c:v>2001.0</c:v>
                </c:pt>
                <c:pt idx="8">
                  <c:v>2002.0</c:v>
                </c:pt>
                <c:pt idx="9">
                  <c:v>2003.0</c:v>
                </c:pt>
                <c:pt idx="10">
                  <c:v>2004.0</c:v>
                </c:pt>
                <c:pt idx="11">
                  <c:v>2005.0</c:v>
                </c:pt>
                <c:pt idx="12">
                  <c:v>2006.0</c:v>
                </c:pt>
              </c:numCache>
            </c:numRef>
          </c:cat>
          <c:val>
            <c:numRef>
              <c:f>Philippines!$B$14:$B$26</c:f>
              <c:numCache>
                <c:formatCode>#,##0</c:formatCode>
                <c:ptCount val="13"/>
                <c:pt idx="0">
                  <c:v>5328.763000000002</c:v>
                </c:pt>
                <c:pt idx="1">
                  <c:v>5979.917</c:v>
                </c:pt>
                <c:pt idx="2">
                  <c:v>3064.168999999989</c:v>
                </c:pt>
                <c:pt idx="3">
                  <c:v>3638.577</c:v>
                </c:pt>
                <c:pt idx="4">
                  <c:v>3298.677</c:v>
                </c:pt>
                <c:pt idx="5">
                  <c:v>3720.907</c:v>
                </c:pt>
                <c:pt idx="6">
                  <c:v>6645.197</c:v>
                </c:pt>
                <c:pt idx="7">
                  <c:v>4905.901000000001</c:v>
                </c:pt>
                <c:pt idx="8">
                  <c:v>6607.633000000001</c:v>
                </c:pt>
                <c:pt idx="9">
                  <c:v>6957.583000000001</c:v>
                </c:pt>
                <c:pt idx="10">
                  <c:v>6189.415</c:v>
                </c:pt>
                <c:pt idx="11">
                  <c:v>7266.276000000001</c:v>
                </c:pt>
                <c:pt idx="12">
                  <c:v>6772.569</c:v>
                </c:pt>
              </c:numCache>
            </c:numRef>
          </c:val>
        </c:ser>
        <c:axId val="524868152"/>
        <c:axId val="524871304"/>
      </c:barChart>
      <c:catAx>
        <c:axId val="524868152"/>
        <c:scaling>
          <c:orientation val="minMax"/>
        </c:scaling>
        <c:axPos val="b"/>
        <c:numFmt formatCode="General" sourceLinked="1"/>
        <c:tickLblPos val="nextTo"/>
        <c:crossAx val="524871304"/>
        <c:crosses val="autoZero"/>
        <c:auto val="1"/>
        <c:lblAlgn val="ctr"/>
        <c:lblOffset val="100"/>
      </c:catAx>
      <c:valAx>
        <c:axId val="524871304"/>
        <c:scaling>
          <c:orientation val="minMax"/>
        </c:scaling>
        <c:axPos val="l"/>
        <c:majorGridlines/>
        <c:numFmt formatCode="#,##0" sourceLinked="1"/>
        <c:tickLblPos val="nextTo"/>
        <c:crossAx val="524868152"/>
        <c:crosses val="autoZero"/>
        <c:crossBetween val="between"/>
      </c:valAx>
    </c:plotArea>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clustered"/>
        <c:ser>
          <c:idx val="0"/>
          <c:order val="0"/>
          <c:dLbls>
            <c:showVal val="1"/>
          </c:dLbls>
          <c:cat>
            <c:strRef>
              <c:f>Philippines!$A$71:$A$72</c:f>
              <c:strCache>
                <c:ptCount val="2"/>
                <c:pt idx="0">
                  <c:v>Philippines' exports</c:v>
                </c:pt>
                <c:pt idx="1">
                  <c:v>Hong Kong imports</c:v>
                </c:pt>
              </c:strCache>
            </c:strRef>
          </c:cat>
          <c:val>
            <c:numRef>
              <c:f>Philippines!$B$71:$B$72</c:f>
              <c:numCache>
                <c:formatCode>#,##0</c:formatCode>
                <c:ptCount val="2"/>
                <c:pt idx="0">
                  <c:v>6773.0</c:v>
                </c:pt>
                <c:pt idx="1">
                  <c:v>15700.0</c:v>
                </c:pt>
              </c:numCache>
            </c:numRef>
          </c:val>
        </c:ser>
        <c:axId val="524921240"/>
        <c:axId val="524924296"/>
      </c:barChart>
      <c:catAx>
        <c:axId val="524921240"/>
        <c:scaling>
          <c:orientation val="minMax"/>
        </c:scaling>
        <c:axPos val="b"/>
        <c:tickLblPos val="nextTo"/>
        <c:crossAx val="524924296"/>
        <c:crosses val="autoZero"/>
        <c:auto val="1"/>
        <c:lblAlgn val="ctr"/>
        <c:lblOffset val="100"/>
      </c:catAx>
      <c:valAx>
        <c:axId val="524924296"/>
        <c:scaling>
          <c:orientation val="minMax"/>
          <c:max val="16000.0"/>
        </c:scaling>
        <c:axPos val="l"/>
        <c:majorGridlines/>
        <c:numFmt formatCode="#,##0" sourceLinked="1"/>
        <c:tickLblPos val="nextTo"/>
        <c:crossAx val="524921240"/>
        <c:crosses val="autoZero"/>
        <c:crossBetween val="between"/>
      </c:valAx>
    </c:plotArea>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barChart>
        <c:barDir val="col"/>
        <c:grouping val="stacked"/>
        <c:ser>
          <c:idx val="0"/>
          <c:order val="0"/>
          <c:tx>
            <c:strRef>
              <c:f>Malaysia!$A$63</c:f>
              <c:strCache>
                <c:ptCount val="1"/>
                <c:pt idx="0">
                  <c:v>Legal export of LRFF</c:v>
                </c:pt>
              </c:strCache>
            </c:strRef>
          </c:tx>
          <c:val>
            <c:numRef>
              <c:f>Malaysia!$B$63</c:f>
              <c:numCache>
                <c:formatCode>#,##0</c:formatCode>
                <c:ptCount val="1"/>
                <c:pt idx="0">
                  <c:v>2000.0</c:v>
                </c:pt>
              </c:numCache>
            </c:numRef>
          </c:val>
        </c:ser>
        <c:ser>
          <c:idx val="1"/>
          <c:order val="1"/>
          <c:tx>
            <c:strRef>
              <c:f>Malaysia!$A$64</c:f>
              <c:strCache>
                <c:ptCount val="1"/>
                <c:pt idx="0">
                  <c:v>Illegal export</c:v>
                </c:pt>
              </c:strCache>
            </c:strRef>
          </c:tx>
          <c:val>
            <c:numRef>
              <c:f>Malaysia!$B$64</c:f>
              <c:numCache>
                <c:formatCode>#,##0</c:formatCode>
                <c:ptCount val="1"/>
                <c:pt idx="0">
                  <c:v>8000.0</c:v>
                </c:pt>
              </c:numCache>
            </c:numRef>
          </c:val>
        </c:ser>
        <c:overlap val="100"/>
        <c:axId val="524987688"/>
        <c:axId val="524990744"/>
      </c:barChart>
      <c:catAx>
        <c:axId val="524987688"/>
        <c:scaling>
          <c:orientation val="minMax"/>
        </c:scaling>
        <c:axPos val="b"/>
        <c:tickLblPos val="none"/>
        <c:crossAx val="524990744"/>
        <c:crosses val="autoZero"/>
        <c:auto val="1"/>
        <c:lblAlgn val="ctr"/>
        <c:lblOffset val="100"/>
      </c:catAx>
      <c:valAx>
        <c:axId val="524990744"/>
        <c:scaling>
          <c:orientation val="minMax"/>
          <c:max val="10000.0"/>
        </c:scaling>
        <c:axPos val="l"/>
        <c:majorGridlines/>
        <c:numFmt formatCode="#,##0" sourceLinked="1"/>
        <c:tickLblPos val="nextTo"/>
        <c:crossAx val="524987688"/>
        <c:crosses val="autoZero"/>
        <c:crossBetween val="between"/>
      </c:valAx>
    </c:plotArea>
    <c:legend>
      <c:legendPos val="r"/>
      <c:layout/>
    </c:legend>
    <c:plotVisOnly val="1"/>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style val="2"/>
  <c:chart>
    <c:plotArea>
      <c:layout/>
      <c:barChart>
        <c:barDir val="col"/>
        <c:grouping val="stacked"/>
        <c:ser>
          <c:idx val="0"/>
          <c:order val="0"/>
          <c:tx>
            <c:strRef>
              <c:f>Malaysia!$A$65</c:f>
              <c:strCache>
                <c:ptCount val="1"/>
                <c:pt idx="0">
                  <c:v>Sabah's export</c:v>
                </c:pt>
              </c:strCache>
            </c:strRef>
          </c:tx>
          <c:spPr>
            <a:solidFill>
              <a:schemeClr val="bg2">
                <a:lumMod val="75000"/>
              </a:schemeClr>
            </a:solidFill>
          </c:spPr>
          <c:val>
            <c:numRef>
              <c:f>Malaysia!$B$65</c:f>
              <c:numCache>
                <c:formatCode>#,##0</c:formatCode>
                <c:ptCount val="1"/>
                <c:pt idx="0">
                  <c:v>8500.0</c:v>
                </c:pt>
              </c:numCache>
            </c:numRef>
          </c:val>
        </c:ser>
        <c:ser>
          <c:idx val="1"/>
          <c:order val="1"/>
          <c:tx>
            <c:strRef>
              <c:f>Malaysia!$A$66</c:f>
              <c:strCache>
                <c:ptCount val="1"/>
                <c:pt idx="0">
                  <c:v>Rest of Malaysia</c:v>
                </c:pt>
              </c:strCache>
            </c:strRef>
          </c:tx>
          <c:spPr>
            <a:solidFill>
              <a:schemeClr val="tx1">
                <a:lumMod val="50000"/>
                <a:lumOff val="50000"/>
              </a:schemeClr>
            </a:solidFill>
          </c:spPr>
          <c:val>
            <c:numRef>
              <c:f>Malaysia!$B$66</c:f>
              <c:numCache>
                <c:formatCode>#,##0</c:formatCode>
                <c:ptCount val="1"/>
                <c:pt idx="0">
                  <c:v>1500.0</c:v>
                </c:pt>
              </c:numCache>
            </c:numRef>
          </c:val>
        </c:ser>
        <c:overlap val="100"/>
        <c:axId val="525022120"/>
        <c:axId val="525025176"/>
      </c:barChart>
      <c:catAx>
        <c:axId val="525022120"/>
        <c:scaling>
          <c:orientation val="minMax"/>
        </c:scaling>
        <c:axPos val="b"/>
        <c:tickLblPos val="none"/>
        <c:crossAx val="525025176"/>
        <c:crosses val="autoZero"/>
        <c:auto val="1"/>
        <c:lblAlgn val="ctr"/>
        <c:lblOffset val="100"/>
      </c:catAx>
      <c:valAx>
        <c:axId val="525025176"/>
        <c:scaling>
          <c:orientation val="minMax"/>
          <c:max val="10000.0"/>
          <c:min val="0.0"/>
        </c:scaling>
        <c:axPos val="l"/>
        <c:majorGridlines/>
        <c:numFmt formatCode="#,##0" sourceLinked="1"/>
        <c:tickLblPos val="nextTo"/>
        <c:crossAx val="525022120"/>
        <c:crosses val="autoZero"/>
        <c:crossBetween val="between"/>
      </c:valAx>
    </c:plotArea>
    <c:legend>
      <c:legendPos val="r"/>
      <c:layout/>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tags" Target="../tags/tag29.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idx="2"/>
          </p:nvPr>
        </p:nvSpPr>
        <p:spPr bwMode="auto">
          <a:xfrm>
            <a:off x="773113" y="579438"/>
            <a:ext cx="5419725" cy="4064000"/>
          </a:xfrm>
          <a:prstGeom prst="rect">
            <a:avLst/>
          </a:prstGeom>
          <a:noFill/>
          <a:ln w="9525">
            <a:solidFill>
              <a:schemeClr val="bg1"/>
            </a:solidFill>
            <a:miter lim="800000"/>
            <a:headEnd/>
            <a:tailEnd/>
          </a:ln>
        </p:spPr>
      </p:sp>
      <p:sp>
        <p:nvSpPr>
          <p:cNvPr id="5123" name="Rectangle 3"/>
          <p:cNvSpPr>
            <a:spLocks noGrp="1" noChangeArrowheads="1"/>
          </p:cNvSpPr>
          <p:nvPr>
            <p:ph type="body" sz="quarter" idx="3"/>
          </p:nvPr>
        </p:nvSpPr>
        <p:spPr bwMode="auto">
          <a:xfrm>
            <a:off x="523546" y="4962911"/>
            <a:ext cx="5922616" cy="1231106"/>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7" name="Rectangle 7"/>
          <p:cNvSpPr>
            <a:spLocks noGrp="1" noChangeArrowheads="1"/>
          </p:cNvSpPr>
          <p:nvPr>
            <p:ph type="sldNum" sz="quarter" idx="5"/>
          </p:nvPr>
        </p:nvSpPr>
        <p:spPr bwMode="auto">
          <a:xfrm>
            <a:off x="6562325" y="8869353"/>
            <a:ext cx="191421" cy="184666"/>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algn="r">
              <a:defRPr sz="1200" smtClean="0"/>
            </a:lvl1pPr>
          </a:lstStyle>
          <a:p>
            <a:pPr>
              <a:defRPr/>
            </a:pPr>
            <a:fld id="{E6E661B3-80AB-4B78-9B31-D64B910B5094}" type="slidenum">
              <a:rPr lang="en-US"/>
              <a:pPr>
                <a:defRPr/>
              </a:pPr>
              <a:t>‹#›</a:t>
            </a:fld>
            <a:endParaRPr lang="en-US"/>
          </a:p>
        </p:txBody>
      </p:sp>
      <p:sp>
        <p:nvSpPr>
          <p:cNvPr id="5129" name="doc id"/>
          <p:cNvSpPr>
            <a:spLocks noChangeArrowheads="1"/>
          </p:cNvSpPr>
          <p:nvPr>
            <p:custDataLst>
              <p:tags r:id="rId2"/>
            </p:custDataLst>
          </p:nvPr>
        </p:nvSpPr>
        <p:spPr bwMode="auto">
          <a:xfrm>
            <a:off x="5013739" y="34044"/>
            <a:ext cx="1465145" cy="123111"/>
          </a:xfrm>
          <a:prstGeom prst="rect">
            <a:avLst/>
          </a:prstGeom>
          <a:noFill/>
          <a:ln w="9525">
            <a:noFill/>
            <a:miter lim="800000"/>
            <a:headEnd/>
            <a:tailEnd/>
          </a:ln>
          <a:effectLst/>
        </p:spPr>
        <p:txBody>
          <a:bodyPr wrap="none" lIns="0" tIns="0" rIns="0" bIns="0">
            <a:spAutoFit/>
          </a:bodyPr>
          <a:lstStyle/>
          <a:p>
            <a:pPr algn="r" defTabSz="895350">
              <a:defRPr/>
            </a:pPr>
            <a:r>
              <a:rPr lang="en-US" sz="800">
                <a:solidFill>
                  <a:srgbClr val="000000"/>
                </a:solidFill>
              </a:rPr>
              <a:t>xVA-AAA123-2009xxxx-VMSx-k</a:t>
            </a:r>
          </a:p>
        </p:txBody>
      </p:sp>
    </p:spTree>
  </p:cSld>
  <p:clrMap bg1="lt1" tx1="dk1" bg2="lt2" tx2="dk2" accent1="accent1" accent2="accent2" accent3="accent3" accent4="accent4" accent5="accent5" accent6="accent6" hlink="hlink" folHlink="folHlink"/>
  <p:notesStyle>
    <a:lvl1pPr algn="l" defTabSz="895350" rtl="0" eaLnBrk="0" fontAlgn="base" hangingPunct="0">
      <a:spcBef>
        <a:spcPct val="0"/>
      </a:spcBef>
      <a:spcAft>
        <a:spcPct val="0"/>
      </a:spcAft>
      <a:buClr>
        <a:schemeClr val="tx2"/>
      </a:buClr>
      <a:defRPr sz="1600" kern="1200">
        <a:solidFill>
          <a:schemeClr val="tx1"/>
        </a:solidFill>
        <a:latin typeface="Arial" charset="0"/>
        <a:ea typeface="+mn-ea"/>
        <a:cs typeface="+mn-cs"/>
      </a:defRPr>
    </a:lvl1pPr>
    <a:lvl2pPr marL="117475" indent="-115888" algn="l" defTabSz="895350" rtl="0" eaLnBrk="0" fontAlgn="base" hangingPunct="0">
      <a:spcBef>
        <a:spcPct val="0"/>
      </a:spcBef>
      <a:spcAft>
        <a:spcPct val="0"/>
      </a:spcAft>
      <a:buClr>
        <a:schemeClr val="tx2"/>
      </a:buClr>
      <a:buSzPct val="120000"/>
      <a:buFont typeface="Arial" charset="0"/>
      <a:buChar char="▪"/>
      <a:defRPr sz="1600" kern="1200">
        <a:solidFill>
          <a:schemeClr val="tx1"/>
        </a:solidFill>
        <a:latin typeface="Arial" charset="0"/>
        <a:ea typeface="+mn-ea"/>
        <a:cs typeface="+mn-cs"/>
      </a:defRPr>
    </a:lvl2pPr>
    <a:lvl3pPr marL="300038" indent="-180975" algn="l" defTabSz="895350" rtl="0" eaLnBrk="0" fontAlgn="base" hangingPunct="0">
      <a:spcBef>
        <a:spcPct val="0"/>
      </a:spcBef>
      <a:spcAft>
        <a:spcPct val="0"/>
      </a:spcAft>
      <a:buClr>
        <a:schemeClr val="tx2"/>
      </a:buClr>
      <a:buSzPct val="120000"/>
      <a:buFont typeface="Arial" charset="0"/>
      <a:buChar char="–"/>
      <a:defRPr sz="1600" kern="1200">
        <a:solidFill>
          <a:schemeClr val="tx1"/>
        </a:solidFill>
        <a:latin typeface="Arial" charset="0"/>
        <a:ea typeface="+mn-ea"/>
        <a:cs typeface="+mn-cs"/>
      </a:defRPr>
    </a:lvl3pPr>
    <a:lvl4pPr marL="427038" indent="-125413" algn="l" defTabSz="895350" rtl="0" eaLnBrk="0" fontAlgn="base" hangingPunct="0">
      <a:spcBef>
        <a:spcPct val="0"/>
      </a:spcBef>
      <a:spcAft>
        <a:spcPct val="0"/>
      </a:spcAft>
      <a:buClr>
        <a:schemeClr val="tx2"/>
      </a:buClr>
      <a:buFont typeface="Arial" charset="0"/>
      <a:buChar char="▫"/>
      <a:defRPr sz="1600" kern="1200">
        <a:solidFill>
          <a:schemeClr val="tx1"/>
        </a:solidFill>
        <a:latin typeface="Arial" charset="0"/>
        <a:ea typeface="+mn-ea"/>
        <a:cs typeface="+mn-cs"/>
      </a:defRPr>
    </a:lvl4pPr>
    <a:lvl5pPr marL="542925" indent="-114300" algn="l" defTabSz="895350" rtl="0" eaLnBrk="0" fontAlgn="base" hangingPunct="0">
      <a:spcBef>
        <a:spcPct val="0"/>
      </a:spcBef>
      <a:spcAft>
        <a:spcPct val="0"/>
      </a:spcAft>
      <a:buClr>
        <a:schemeClr val="tx2"/>
      </a:buClr>
      <a:buSzPct val="89000"/>
      <a:buFont typeface="Arial" charset="0"/>
      <a:buChar char="-"/>
      <a:defRPr sz="16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613237ED-17B5-4852-96C9-61FB35ADA788}" type="slidenum">
              <a:rPr lang="en-US"/>
              <a:pPr/>
              <a:t>0</a:t>
            </a:fld>
            <a:endParaRPr 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xfrm>
            <a:off x="523546" y="4962911"/>
            <a:ext cx="5922616" cy="246221"/>
          </a:xfrm>
          <a:noFill/>
          <a:ln/>
        </p:spPr>
        <p:txBody>
          <a:bodyPr/>
          <a:lstStyle/>
          <a:p>
            <a:pPr eaLnBrk="1" hangingPunct="1"/>
            <a:r>
              <a:rPr lang="en-US" dirty="0" smtClean="0"/>
              <a:t>ME – </a:t>
            </a:r>
            <a:r>
              <a:rPr lang="en-US" dirty="0" smtClean="0"/>
              <a:t>CEA</a:t>
            </a:r>
          </a:p>
          <a:p>
            <a:pPr eaLnBrk="1" hangingPunct="1"/>
            <a:r>
              <a:rPr lang="en-US" dirty="0" smtClean="0"/>
              <a:t>We</a:t>
            </a:r>
          </a:p>
          <a:p>
            <a:pPr eaLnBrk="1" hangingPunct="1"/>
            <a:r>
              <a:rPr lang="en-US" dirty="0" smtClean="0"/>
              <a:t>Purpose of this session is to summarize what is currently published or conjectured about the LRFFT, and to use the</a:t>
            </a:r>
            <a:r>
              <a:rPr lang="en-US" baseline="0" dirty="0" smtClean="0"/>
              <a:t> collective wisdom in this room to update it</a:t>
            </a:r>
          </a:p>
          <a:p>
            <a:pPr eaLnBrk="1" hangingPunct="1"/>
            <a:r>
              <a:rPr lang="en-US" baseline="0" dirty="0" smtClean="0"/>
              <a:t>Process</a:t>
            </a:r>
          </a:p>
          <a:p>
            <a:pPr eaLnBrk="1" hangingPunct="1"/>
            <a:r>
              <a:rPr lang="en-US" baseline="0" dirty="0" smtClean="0"/>
              <a:t>I apologize in advance if I’ve made egregious errors – represents about 2 weeks of work; this is compounded by the fact that the data is absent, and where this is data it is often contradictory</a:t>
            </a:r>
          </a:p>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21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23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6500432C-A943-4B75-97FF-FEC9DF253C92}" type="slidenum">
              <a:rPr lang="en-US"/>
              <a:pPr/>
              <a:t>25</a:t>
            </a:fld>
            <a:endParaRPr lang="en-US"/>
          </a:p>
        </p:txBody>
      </p:sp>
      <p:sp>
        <p:nvSpPr>
          <p:cNvPr id="10243" name="Rectangle 8"/>
          <p:cNvSpPr>
            <a:spLocks noGrp="1" noRot="1" noChangeAspect="1" noChangeArrowheads="1" noTextEdit="1"/>
          </p:cNvSpPr>
          <p:nvPr>
            <p:ph type="sldImg"/>
          </p:nvPr>
        </p:nvSpPr>
        <p:spPr>
          <a:ln/>
        </p:spPr>
      </p:sp>
      <p:sp>
        <p:nvSpPr>
          <p:cNvPr id="10244" name="Rectangle 9"/>
          <p:cNvSpPr>
            <a:spLocks noGrp="1" noChangeArrowheads="1"/>
          </p:cNvSpPr>
          <p:nvPr>
            <p:ph type="body" idx="1"/>
          </p:nvPr>
        </p:nvSpPr>
        <p:spPr>
          <a:xfrm>
            <a:off x="523546" y="4962911"/>
            <a:ext cx="5922616" cy="246221"/>
          </a:xfrm>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26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6500432C-A943-4B75-97FF-FEC9DF253C92}" type="slidenum">
              <a:rPr lang="en-US"/>
              <a:pPr/>
              <a:t>28</a:t>
            </a:fld>
            <a:endParaRPr lang="en-US"/>
          </a:p>
        </p:txBody>
      </p:sp>
      <p:sp>
        <p:nvSpPr>
          <p:cNvPr id="10243" name="Rectangle 8"/>
          <p:cNvSpPr>
            <a:spLocks noGrp="1" noRot="1" noChangeAspect="1" noChangeArrowheads="1" noTextEdit="1"/>
          </p:cNvSpPr>
          <p:nvPr>
            <p:ph type="sldImg"/>
          </p:nvPr>
        </p:nvSpPr>
        <p:spPr>
          <a:ln/>
        </p:spPr>
      </p:sp>
      <p:sp>
        <p:nvSpPr>
          <p:cNvPr id="10244" name="Rectangle 9"/>
          <p:cNvSpPr>
            <a:spLocks noGrp="1" noChangeArrowheads="1"/>
          </p:cNvSpPr>
          <p:nvPr>
            <p:ph type="body" idx="1"/>
          </p:nvPr>
        </p:nvSpPr>
        <p:spPr>
          <a:xfrm>
            <a:off x="523546" y="4962911"/>
            <a:ext cx="5922616" cy="246221"/>
          </a:xfrm>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Trade scoping study,</a:t>
            </a:r>
            <a:r>
              <a:rPr lang="en-US" baseline="0" dirty="0" smtClean="0"/>
              <a:t> 2007</a:t>
            </a:r>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29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32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35</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39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6500432C-A943-4B75-97FF-FEC9DF253C92}" type="slidenum">
              <a:rPr lang="en-US"/>
              <a:pPr/>
              <a:t>1</a:t>
            </a:fld>
            <a:endParaRPr lang="en-US"/>
          </a:p>
        </p:txBody>
      </p:sp>
      <p:sp>
        <p:nvSpPr>
          <p:cNvPr id="10243" name="Rectangle 8"/>
          <p:cNvSpPr>
            <a:spLocks noGrp="1" noRot="1" noChangeAspect="1" noChangeArrowheads="1" noTextEdit="1"/>
          </p:cNvSpPr>
          <p:nvPr>
            <p:ph type="sldImg"/>
          </p:nvPr>
        </p:nvSpPr>
        <p:spPr>
          <a:ln/>
        </p:spPr>
      </p:sp>
      <p:sp>
        <p:nvSpPr>
          <p:cNvPr id="10244" name="Rectangle 9"/>
          <p:cNvSpPr>
            <a:spLocks noGrp="1" noChangeArrowheads="1"/>
          </p:cNvSpPr>
          <p:nvPr>
            <p:ph type="body" idx="1"/>
          </p:nvPr>
        </p:nvSpPr>
        <p:spPr>
          <a:xfrm>
            <a:off x="523546" y="4962911"/>
            <a:ext cx="5922616" cy="246221"/>
          </a:xfrm>
          <a:noFill/>
          <a:ln/>
        </p:spPr>
        <p:txBody>
          <a:bodyPr/>
          <a:lstStyle/>
          <a:p>
            <a:pPr marL="650875" lvl="2" indent="-192088" algn="l" defTabSz="895350">
              <a:lnSpc>
                <a:spcPct val="150000"/>
              </a:lnSpc>
              <a:spcBef>
                <a:spcPts val="0"/>
              </a:spcBef>
              <a:buClr>
                <a:schemeClr val="tx2"/>
              </a:buClr>
              <a:buSzPct val="125000"/>
              <a:buFont typeface="Arial" charset="0"/>
              <a:buChar char="▪"/>
            </a:pPr>
            <a:r>
              <a:rPr lang="en-US" dirty="0" smtClean="0"/>
              <a:t>“The LRFF trade is a secretive and collusive industry…”</a:t>
            </a:r>
          </a:p>
          <a:p>
            <a:pPr marL="650875" lvl="2" indent="-192088" algn="l" defTabSz="895350">
              <a:lnSpc>
                <a:spcPct val="150000"/>
              </a:lnSpc>
              <a:spcBef>
                <a:spcPts val="0"/>
              </a:spcBef>
              <a:buClr>
                <a:schemeClr val="tx2"/>
              </a:buClr>
              <a:buSzPct val="125000"/>
              <a:buFont typeface="Arial" charset="0"/>
              <a:buChar char="▪"/>
            </a:pPr>
            <a:r>
              <a:rPr lang="en-US" dirty="0" smtClean="0"/>
              <a:t>“Current margins are based on limited empirical evidence, with these margins adjustable to enable exploration…”</a:t>
            </a:r>
            <a:endParaRPr lang="en-US" sz="1400" dirty="0" smtClean="0"/>
          </a:p>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650875" lvl="2" indent="-192088" algn="l" defTabSz="895350">
              <a:lnSpc>
                <a:spcPct val="150000"/>
              </a:lnSpc>
              <a:spcBef>
                <a:spcPts val="0"/>
              </a:spcBef>
              <a:buClr>
                <a:schemeClr val="tx2"/>
              </a:buClr>
              <a:buSzPct val="125000"/>
              <a:buFont typeface="Arial" charset="0"/>
              <a:buChar char="▪"/>
            </a:pPr>
            <a:r>
              <a:rPr lang="en-US" dirty="0" smtClean="0"/>
              <a:t>“The LRFF trade is a secretive and collusive industry…”</a:t>
            </a:r>
          </a:p>
          <a:p>
            <a:pPr marL="650875" lvl="2" indent="-192088" algn="l" defTabSz="895350">
              <a:lnSpc>
                <a:spcPct val="150000"/>
              </a:lnSpc>
              <a:spcBef>
                <a:spcPts val="0"/>
              </a:spcBef>
              <a:buClr>
                <a:schemeClr val="tx2"/>
              </a:buClr>
              <a:buSzPct val="125000"/>
              <a:buFont typeface="Arial" charset="0"/>
              <a:buChar char="▪"/>
            </a:pPr>
            <a:r>
              <a:rPr lang="en-US" dirty="0" smtClean="0"/>
              <a:t>“Current margins are based on limited empirical evidence, with these margins adjustable to enable exploration…”</a:t>
            </a:r>
            <a:endParaRPr lang="en-US" sz="1400" dirty="0" smtClean="0"/>
          </a:p>
          <a:p>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http://countrystat.bas.gov.ph/index.asp?cont=selection&amp;pageid=pxweb/dialog/varval.asp&amp;ma=E50TDVAE&amp;path=pxweb/database/main/MEGA/&amp;lang=1</a:t>
            </a:r>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Irwin Wong interview notes</a:t>
            </a:r>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6500432C-A943-4B75-97FF-FEC9DF253C92}" type="slidenum">
              <a:rPr lang="en-US"/>
              <a:pPr/>
              <a:t>14</a:t>
            </a:fld>
            <a:endParaRPr lang="en-US"/>
          </a:p>
        </p:txBody>
      </p:sp>
      <p:sp>
        <p:nvSpPr>
          <p:cNvPr id="10243" name="Rectangle 8"/>
          <p:cNvSpPr>
            <a:spLocks noGrp="1" noRot="1" noChangeAspect="1" noChangeArrowheads="1" noTextEdit="1"/>
          </p:cNvSpPr>
          <p:nvPr>
            <p:ph type="sldImg"/>
          </p:nvPr>
        </p:nvSpPr>
        <p:spPr>
          <a:ln/>
        </p:spPr>
      </p:sp>
      <p:sp>
        <p:nvSpPr>
          <p:cNvPr id="10244" name="Rectangle 9"/>
          <p:cNvSpPr>
            <a:spLocks noGrp="1" noChangeArrowheads="1"/>
          </p:cNvSpPr>
          <p:nvPr>
            <p:ph type="body" idx="1"/>
          </p:nvPr>
        </p:nvSpPr>
        <p:spPr>
          <a:xfrm>
            <a:off x="523546" y="4962911"/>
            <a:ext cx="5922616" cy="246221"/>
          </a:xfrm>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6E661B3-80AB-4B78-9B31-D64B910B5094}" type="slidenum">
              <a:rPr lang="en-US" smtClean="0"/>
              <a:pPr>
                <a:defRPr/>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6.xml"/><Relationship Id="rId4" Type="http://schemas.openxmlformats.org/officeDocument/2006/relationships/tags" Target="../tags/tag17.xml"/><Relationship Id="rId5" Type="http://schemas.openxmlformats.org/officeDocument/2006/relationships/tags" Target="../tags/tag18.xml"/><Relationship Id="rId6" Type="http://schemas.openxmlformats.org/officeDocument/2006/relationships/slideMaster" Target="../slideMasters/slideMaster1.xml"/><Relationship Id="rId7" Type="http://schemas.openxmlformats.org/officeDocument/2006/relationships/oleObject" Target="../embeddings/oleObject2.bin"/><Relationship Id="rId8" Type="http://schemas.openxmlformats.org/officeDocument/2006/relationships/image" Target="../media/image2.jpeg"/><Relationship Id="rId9" Type="http://schemas.openxmlformats.org/officeDocument/2006/relationships/image" Target="../media/image3.jpeg"/><Relationship Id="rId1" Type="http://schemas.openxmlformats.org/officeDocument/2006/relationships/vmlDrawing" Target="../drawings/vmlDrawing2.vml"/><Relationship Id="rId2" Type="http://schemas.openxmlformats.org/officeDocument/2006/relationships/tags" Target="../tags/tag15.xml"/></Relationships>
</file>

<file path=ppt/slideLayouts/_rels/slideLayout10.xml.rels><?xml version="1.0" encoding="UTF-8" standalone="yes"?>
<Relationships xmlns="http://schemas.openxmlformats.org/package/2006/relationships"><Relationship Id="rId1" Type="http://schemas.openxmlformats.org/officeDocument/2006/relationships/tags" Target="../tags/tag27.xml"/><Relationship Id="rId2"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tags" Target="../tags/tag28.xml"/><Relationship Id="rId2"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tags" Target="../tags/tag19.xml"/><Relationship Id="rId2"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tags" Target="../tags/tag20.xml"/><Relationship Id="rId2"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tags" Target="../tags/tag21.xml"/><Relationship Id="rId2"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tags" Target="../tags/tag22.xml"/><Relationship Id="rId2"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tags" Target="../tags/tag23.xml"/><Relationship Id="rId2"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tags" Target="../tags/tag24.xml"/><Relationship Id="rId2"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tags" Target="../tags/tag25.xml"/><Relationship Id="rId2"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tags" Target="../tags/tag26.xml"/><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graphicFrame>
        <p:nvGraphicFramePr>
          <p:cNvPr id="4" name="Rectangle 1236" hidden="1"/>
          <p:cNvGraphicFramePr>
            <a:graphicFrameLocks/>
          </p:cNvGraphicFramePr>
          <p:nvPr/>
        </p:nvGraphicFramePr>
        <p:xfrm>
          <a:off x="0" y="0"/>
          <a:ext cx="158750" cy="158750"/>
        </p:xfrm>
        <a:graphic>
          <a:graphicData uri="http://schemas.openxmlformats.org/presentationml/2006/ole">
            <p:oleObj spid="_x0000_s23554" name="think-cell Slide" r:id="rId7" imgW="0" imgH="0" progId="">
              <p:embed/>
            </p:oleObj>
          </a:graphicData>
        </a:graphic>
      </p:graphicFrame>
      <p:grpSp>
        <p:nvGrpSpPr>
          <p:cNvPr id="5" name="McK Title Elements"/>
          <p:cNvGrpSpPr>
            <a:grpSpLocks/>
          </p:cNvGrpSpPr>
          <p:nvPr/>
        </p:nvGrpSpPr>
        <p:grpSpPr bwMode="auto">
          <a:xfrm>
            <a:off x="831850" y="5805488"/>
            <a:ext cx="7099300" cy="477837"/>
            <a:chOff x="524" y="3657"/>
            <a:chExt cx="4472" cy="301"/>
          </a:xfrm>
        </p:grpSpPr>
        <p:sp>
          <p:nvSpPr>
            <p:cNvPr id="6" name="McK Document type" hidden="1"/>
            <p:cNvSpPr txBox="1">
              <a:spLocks noChangeArrowheads="1"/>
            </p:cNvSpPr>
            <p:nvPr/>
          </p:nvSpPr>
          <p:spPr bwMode="auto">
            <a:xfrm>
              <a:off x="524" y="3657"/>
              <a:ext cx="4472" cy="134"/>
            </a:xfrm>
            <a:prstGeom prst="rect">
              <a:avLst/>
            </a:prstGeom>
            <a:noFill/>
            <a:ln w="9525">
              <a:noFill/>
              <a:miter lim="800000"/>
              <a:headEnd/>
              <a:tailEnd/>
            </a:ln>
            <a:effectLst/>
          </p:spPr>
          <p:txBody>
            <a:bodyPr lIns="0" tIns="0" rIns="0" bIns="0" anchor="b">
              <a:spAutoFit/>
            </a:bodyPr>
            <a:lstStyle/>
            <a:p>
              <a:pPr algn="l">
                <a:defRPr/>
              </a:pPr>
              <a:r>
                <a:rPr lang="en-US" altLang="zh-CN" sz="1400">
                  <a:ea typeface="宋体" pitchFamily="2" charset="-122"/>
                  <a:cs typeface="Arial" charset="0"/>
                </a:rPr>
                <a:t>Document type</a:t>
              </a:r>
            </a:p>
          </p:txBody>
        </p:sp>
        <p:sp>
          <p:nvSpPr>
            <p:cNvPr id="7" name="McK Date" hidden="1"/>
            <p:cNvSpPr txBox="1">
              <a:spLocks noChangeArrowheads="1"/>
            </p:cNvSpPr>
            <p:nvPr/>
          </p:nvSpPr>
          <p:spPr bwMode="auto">
            <a:xfrm>
              <a:off x="524" y="3824"/>
              <a:ext cx="4472" cy="134"/>
            </a:xfrm>
            <a:prstGeom prst="rect">
              <a:avLst/>
            </a:prstGeom>
            <a:noFill/>
            <a:ln w="9525">
              <a:noFill/>
              <a:miter lim="800000"/>
              <a:headEnd/>
              <a:tailEnd/>
            </a:ln>
            <a:effectLst/>
          </p:spPr>
          <p:txBody>
            <a:bodyPr lIns="0" tIns="0" rIns="0" bIns="0">
              <a:spAutoFit/>
            </a:bodyPr>
            <a:lstStyle/>
            <a:p>
              <a:pPr algn="l">
                <a:defRPr/>
              </a:pPr>
              <a:r>
                <a:rPr lang="en-US" altLang="zh-CN" sz="1400">
                  <a:ea typeface="宋体" pitchFamily="2" charset="-122"/>
                  <a:cs typeface="Arial" charset="0"/>
                </a:rPr>
                <a:t>Date</a:t>
              </a:r>
            </a:p>
          </p:txBody>
        </p:sp>
      </p:grpSp>
      <p:sp>
        <p:nvSpPr>
          <p:cNvPr id="8" name="doc id"/>
          <p:cNvSpPr>
            <a:spLocks noChangeArrowheads="1"/>
          </p:cNvSpPr>
          <p:nvPr>
            <p:custDataLst>
              <p:tags r:id="rId2"/>
            </p:custDataLst>
          </p:nvPr>
        </p:nvSpPr>
        <p:spPr bwMode="auto">
          <a:xfrm>
            <a:off x="7258050" y="36513"/>
            <a:ext cx="1450975" cy="122237"/>
          </a:xfrm>
          <a:prstGeom prst="rect">
            <a:avLst/>
          </a:prstGeom>
          <a:noFill/>
          <a:ln w="9525">
            <a:noFill/>
            <a:miter lim="800000"/>
            <a:headEnd/>
            <a:tailEnd/>
          </a:ln>
          <a:effectLst/>
        </p:spPr>
        <p:txBody>
          <a:bodyPr wrap="none" lIns="0" tIns="0" rIns="0" bIns="0">
            <a:spAutoFit/>
          </a:bodyPr>
          <a:lstStyle/>
          <a:p>
            <a:pPr algn="r" defTabSz="895350">
              <a:defRPr/>
            </a:pPr>
            <a:r>
              <a:rPr lang="en-US" sz="800">
                <a:solidFill>
                  <a:schemeClr val="bg1"/>
                </a:solidFill>
              </a:rPr>
              <a:t>xVA-AAA123-2009xxxx-VMSx-k</a:t>
            </a:r>
          </a:p>
        </p:txBody>
      </p:sp>
      <p:sp>
        <p:nvSpPr>
          <p:cNvPr id="9" name="Rectangle 1277"/>
          <p:cNvSpPr>
            <a:spLocks noChangeArrowheads="1"/>
          </p:cNvSpPr>
          <p:nvPr>
            <p:custDataLst>
              <p:tags r:id="rId3"/>
            </p:custDataLst>
          </p:nvPr>
        </p:nvSpPr>
        <p:spPr bwMode="auto">
          <a:xfrm>
            <a:off x="0" y="320675"/>
            <a:ext cx="8961438" cy="1739900"/>
          </a:xfrm>
          <a:prstGeom prst="rect">
            <a:avLst/>
          </a:prstGeom>
          <a:solidFill>
            <a:schemeClr val="accent1"/>
          </a:solidFill>
          <a:ln w="9525" algn="ctr">
            <a:noFill/>
            <a:miter lim="800000"/>
            <a:headEnd/>
            <a:tailEnd/>
          </a:ln>
          <a:effectLst/>
        </p:spPr>
        <p:txBody>
          <a:bodyPr wrap="none" lIns="73152" tIns="73152" rIns="73152" bIns="73152" anchor="ctr"/>
          <a:lstStyle/>
          <a:p>
            <a:pPr>
              <a:defRPr/>
            </a:pPr>
            <a:endParaRPr lang="en-US"/>
          </a:p>
        </p:txBody>
      </p:sp>
      <p:pic>
        <p:nvPicPr>
          <p:cNvPr id="10" name="Picture 1240" descr="CEA_Orig_LogoGreen_040609"/>
          <p:cNvPicPr>
            <a:picLocks noChangeAspect="1" noChangeArrowheads="1"/>
          </p:cNvPicPr>
          <p:nvPr>
            <p:custDataLst>
              <p:tags r:id="rId4"/>
            </p:custDataLst>
          </p:nvPr>
        </p:nvPicPr>
        <p:blipFill>
          <a:blip r:embed="rId8" cstate="print">
            <a:clrChange>
              <a:clrFrom>
                <a:srgbClr val="FFFFFF"/>
              </a:clrFrom>
              <a:clrTo>
                <a:srgbClr val="FFFFFF">
                  <a:alpha val="0"/>
                </a:srgbClr>
              </a:clrTo>
            </a:clrChange>
          </a:blip>
          <a:srcRect/>
          <a:stretch>
            <a:fillRect/>
          </a:stretch>
        </p:blipFill>
        <p:spPr bwMode="auto">
          <a:xfrm>
            <a:off x="0" y="744538"/>
            <a:ext cx="2490788" cy="890587"/>
          </a:xfrm>
          <a:prstGeom prst="rect">
            <a:avLst/>
          </a:prstGeom>
          <a:noFill/>
          <a:ln w="9525">
            <a:noFill/>
            <a:miter lim="800000"/>
            <a:headEnd/>
            <a:tailEnd/>
          </a:ln>
        </p:spPr>
      </p:pic>
      <p:grpSp>
        <p:nvGrpSpPr>
          <p:cNvPr id="11" name="Group 1282"/>
          <p:cNvGrpSpPr>
            <a:grpSpLocks/>
          </p:cNvGrpSpPr>
          <p:nvPr/>
        </p:nvGrpSpPr>
        <p:grpSpPr bwMode="auto">
          <a:xfrm>
            <a:off x="0" y="0"/>
            <a:ext cx="8961438" cy="352425"/>
            <a:chOff x="0" y="0"/>
            <a:chExt cx="5645" cy="222"/>
          </a:xfrm>
        </p:grpSpPr>
        <p:sp>
          <p:nvSpPr>
            <p:cNvPr id="12" name="Rectangle 1279"/>
            <p:cNvSpPr>
              <a:spLocks noChangeArrowheads="1"/>
            </p:cNvSpPr>
            <p:nvPr userDrawn="1"/>
          </p:nvSpPr>
          <p:spPr bwMode="auto">
            <a:xfrm>
              <a:off x="0" y="0"/>
              <a:ext cx="5645" cy="126"/>
            </a:xfrm>
            <a:prstGeom prst="rect">
              <a:avLst/>
            </a:prstGeom>
            <a:solidFill>
              <a:schemeClr val="folHlink"/>
            </a:solidFill>
            <a:ln w="9525" algn="ctr">
              <a:noFill/>
              <a:miter lim="800000"/>
              <a:headEnd/>
              <a:tailEnd/>
            </a:ln>
            <a:effectLst/>
          </p:spPr>
          <p:txBody>
            <a:bodyPr wrap="none" lIns="73152" tIns="73152" rIns="73152" bIns="73152" anchor="ctr"/>
            <a:lstStyle/>
            <a:p>
              <a:pPr>
                <a:defRPr/>
              </a:pPr>
              <a:endParaRPr lang="en-US"/>
            </a:p>
          </p:txBody>
        </p:sp>
        <p:sp>
          <p:nvSpPr>
            <p:cNvPr id="13" name="Rectangle 1281"/>
            <p:cNvSpPr>
              <a:spLocks noChangeArrowheads="1"/>
            </p:cNvSpPr>
            <p:nvPr userDrawn="1"/>
          </p:nvSpPr>
          <p:spPr bwMode="auto">
            <a:xfrm>
              <a:off x="0" y="96"/>
              <a:ext cx="5645" cy="126"/>
            </a:xfrm>
            <a:prstGeom prst="rect">
              <a:avLst/>
            </a:prstGeom>
            <a:solidFill>
              <a:schemeClr val="accent2"/>
            </a:solidFill>
            <a:ln w="9525" algn="ctr">
              <a:noFill/>
              <a:miter lim="800000"/>
              <a:headEnd/>
              <a:tailEnd/>
            </a:ln>
            <a:effectLst/>
          </p:spPr>
          <p:txBody>
            <a:bodyPr wrap="none" lIns="73152" tIns="73152" rIns="73152" bIns="73152" anchor="ctr"/>
            <a:lstStyle/>
            <a:p>
              <a:pPr>
                <a:defRPr/>
              </a:pPr>
              <a:endParaRPr lang="en-US"/>
            </a:p>
          </p:txBody>
        </p:sp>
      </p:grpSp>
      <p:sp>
        <p:nvSpPr>
          <p:cNvPr id="14" name="Rectangle 1285" hidden="1"/>
          <p:cNvSpPr>
            <a:spLocks noChangeArrowheads="1"/>
          </p:cNvSpPr>
          <p:nvPr>
            <p:custDataLst>
              <p:tags r:id="rId5"/>
            </p:custDataLst>
          </p:nvPr>
        </p:nvSpPr>
        <p:spPr bwMode="auto">
          <a:xfrm>
            <a:off x="8739188" y="6491288"/>
            <a:ext cx="155575" cy="152400"/>
          </a:xfrm>
          <a:prstGeom prst="rect">
            <a:avLst/>
          </a:prstGeom>
          <a:noFill/>
          <a:ln w="9525">
            <a:noFill/>
            <a:miter lim="800000"/>
            <a:headEnd/>
            <a:tailEnd/>
          </a:ln>
          <a:effectLst/>
        </p:spPr>
        <p:txBody>
          <a:bodyPr wrap="none" lIns="0" tIns="0" rIns="0" bIns="0">
            <a:spAutoFit/>
          </a:bodyPr>
          <a:lstStyle/>
          <a:p>
            <a:pPr algn="r">
              <a:defRPr/>
            </a:pPr>
            <a:fld id="{7B30D35B-7022-4884-B370-B760D6F9D2BB}" type="slidenum">
              <a:rPr lang="en-US" sz="1000">
                <a:solidFill>
                  <a:srgbClr val="000000"/>
                </a:solidFill>
              </a:rPr>
              <a:pPr algn="r">
                <a:defRPr/>
              </a:pPr>
              <a:t>‹#›</a:t>
            </a:fld>
            <a:endParaRPr lang="en-US" sz="1000">
              <a:solidFill>
                <a:srgbClr val="000000"/>
              </a:solidFill>
            </a:endParaRPr>
          </a:p>
        </p:txBody>
      </p:sp>
      <p:pic>
        <p:nvPicPr>
          <p:cNvPr id="15" name="Picture 1290" descr="Picture1"/>
          <p:cNvPicPr>
            <a:picLocks noChangeAspect="1" noChangeArrowheads="1"/>
          </p:cNvPicPr>
          <p:nvPr/>
        </p:nvPicPr>
        <p:blipFill>
          <a:blip r:embed="rId9" cstate="print"/>
          <a:srcRect l="464" t="920" r="342" b="1288"/>
          <a:stretch>
            <a:fillRect/>
          </a:stretch>
        </p:blipFill>
        <p:spPr bwMode="auto">
          <a:xfrm>
            <a:off x="2490788" y="352425"/>
            <a:ext cx="6470650" cy="1708150"/>
          </a:xfrm>
          <a:prstGeom prst="rect">
            <a:avLst/>
          </a:prstGeom>
          <a:noFill/>
          <a:ln w="9525">
            <a:noFill/>
            <a:miter lim="800000"/>
            <a:headEnd/>
            <a:tailEnd/>
          </a:ln>
        </p:spPr>
      </p:pic>
      <p:sp>
        <p:nvSpPr>
          <p:cNvPr id="13314" name="Rectangle 1026"/>
          <p:cNvSpPr>
            <a:spLocks noGrp="1" noChangeArrowheads="1"/>
          </p:cNvSpPr>
          <p:nvPr>
            <p:ph type="ctrTitle"/>
          </p:nvPr>
        </p:nvSpPr>
        <p:spPr>
          <a:xfrm>
            <a:off x="831850" y="3476625"/>
            <a:ext cx="7099300" cy="487363"/>
          </a:xfrm>
        </p:spPr>
        <p:txBody>
          <a:bodyPr/>
          <a:lstStyle>
            <a:lvl1pPr>
              <a:defRPr sz="3200" b="0"/>
            </a:lvl1pPr>
          </a:lstStyle>
          <a:p>
            <a:r>
              <a:rPr lang="en-US"/>
              <a:t>Click to edit Master title</a:t>
            </a:r>
          </a:p>
        </p:txBody>
      </p:sp>
      <p:sp>
        <p:nvSpPr>
          <p:cNvPr id="13315" name="Rectangle 1027"/>
          <p:cNvSpPr>
            <a:spLocks noGrp="1" noChangeArrowheads="1"/>
          </p:cNvSpPr>
          <p:nvPr>
            <p:ph type="subTitle" idx="1"/>
          </p:nvPr>
        </p:nvSpPr>
        <p:spPr>
          <a:xfrm>
            <a:off x="831850" y="4438650"/>
            <a:ext cx="7099300" cy="212725"/>
          </a:xfrm>
        </p:spPr>
        <p:txBody>
          <a:bodyPr/>
          <a:lstStyle>
            <a:lvl1pPr>
              <a:defRPr sz="14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5"/>
          <p:cNvSpPr>
            <a:spLocks noGrp="1" noChangeArrowheads="1"/>
          </p:cNvSpPr>
          <p:nvPr>
            <p:ph type="sldNum" sz="quarter" idx="10"/>
            <p:custDataLst>
              <p:tags r:id="rId1"/>
            </p:custDataLst>
          </p:nvPr>
        </p:nvSpPr>
        <p:spPr>
          <a:ln/>
        </p:spPr>
        <p:txBody>
          <a:bodyPr/>
          <a:lstStyle>
            <a:lvl1pPr>
              <a:defRPr/>
            </a:lvl1pPr>
          </a:lstStyle>
          <a:p>
            <a:pPr>
              <a:defRPr/>
            </a:pPr>
            <a:fld id="{DDD81DA5-9327-413B-AADD-26F80EB2C81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3363" y="230188"/>
            <a:ext cx="2154237" cy="3328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9063" y="230188"/>
            <a:ext cx="6311900" cy="3328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5"/>
          <p:cNvSpPr>
            <a:spLocks noGrp="1" noChangeArrowheads="1"/>
          </p:cNvSpPr>
          <p:nvPr>
            <p:ph type="sldNum" sz="quarter" idx="10"/>
            <p:custDataLst>
              <p:tags r:id="rId1"/>
            </p:custDataLst>
          </p:nvPr>
        </p:nvSpPr>
        <p:spPr>
          <a:ln/>
        </p:spPr>
        <p:txBody>
          <a:bodyPr/>
          <a:lstStyle>
            <a:lvl1pPr>
              <a:defRPr/>
            </a:lvl1pPr>
          </a:lstStyle>
          <a:p>
            <a:pPr>
              <a:defRPr/>
            </a:pPr>
            <a:fld id="{57011995-40AA-42CB-B3CB-93F5A03F57F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95"/>
          <p:cNvSpPr>
            <a:spLocks noGrp="1" noChangeArrowheads="1"/>
          </p:cNvSpPr>
          <p:nvPr>
            <p:ph type="sldNum" sz="quarter" idx="10"/>
            <p:custDataLst>
              <p:tags r:id="rId1"/>
            </p:custDataLst>
          </p:nvPr>
        </p:nvSpPr>
        <p:spPr>
          <a:ln/>
        </p:spPr>
        <p:txBody>
          <a:bodyPr/>
          <a:lstStyle>
            <a:lvl1pPr>
              <a:defRPr/>
            </a:lvl1pPr>
          </a:lstStyle>
          <a:p>
            <a:pPr>
              <a:defRPr/>
            </a:pPr>
            <a:fld id="{E2CF0E5E-7031-4A18-9AAA-059B2D34FCE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8025" y="4319588"/>
            <a:ext cx="7616825" cy="1335087"/>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08025" y="2849563"/>
            <a:ext cx="7616825" cy="14700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95"/>
          <p:cNvSpPr>
            <a:spLocks noGrp="1" noChangeArrowheads="1"/>
          </p:cNvSpPr>
          <p:nvPr>
            <p:ph type="sldNum" sz="quarter" idx="10"/>
            <p:custDataLst>
              <p:tags r:id="rId1"/>
            </p:custDataLst>
          </p:nvPr>
        </p:nvSpPr>
        <p:spPr>
          <a:ln/>
        </p:spPr>
        <p:txBody>
          <a:bodyPr/>
          <a:lstStyle>
            <a:lvl1pPr>
              <a:defRPr/>
            </a:lvl1pPr>
          </a:lstStyle>
          <a:p>
            <a:pPr>
              <a:defRPr/>
            </a:pPr>
            <a:fld id="{897807E9-A729-49B5-913F-294A261E5E0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47913" y="2336800"/>
            <a:ext cx="2074862" cy="1222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5175" y="2336800"/>
            <a:ext cx="2074863" cy="1222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95"/>
          <p:cNvSpPr>
            <a:spLocks noGrp="1" noChangeArrowheads="1"/>
          </p:cNvSpPr>
          <p:nvPr>
            <p:ph type="sldNum" sz="quarter" idx="10"/>
            <p:custDataLst>
              <p:tags r:id="rId1"/>
            </p:custDataLst>
          </p:nvPr>
        </p:nvSpPr>
        <p:spPr>
          <a:ln/>
        </p:spPr>
        <p:txBody>
          <a:bodyPr/>
          <a:lstStyle>
            <a:lvl1pPr>
              <a:defRPr/>
            </a:lvl1pPr>
          </a:lstStyle>
          <a:p>
            <a:pPr>
              <a:defRPr/>
            </a:pPr>
            <a:fld id="{A20FDF59-AD74-4975-800A-D270EEFA6F6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7675" y="269875"/>
            <a:ext cx="8066088" cy="1119188"/>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47675" y="1504950"/>
            <a:ext cx="3959225" cy="6270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47675" y="2132013"/>
            <a:ext cx="3959225" cy="38719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552950" y="1504950"/>
            <a:ext cx="3960813" cy="6270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52950" y="2132013"/>
            <a:ext cx="3960813" cy="38719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95"/>
          <p:cNvSpPr>
            <a:spLocks noGrp="1" noChangeArrowheads="1"/>
          </p:cNvSpPr>
          <p:nvPr>
            <p:ph type="sldNum" sz="quarter" idx="10"/>
            <p:custDataLst>
              <p:tags r:id="rId1"/>
            </p:custDataLst>
          </p:nvPr>
        </p:nvSpPr>
        <p:spPr>
          <a:ln/>
        </p:spPr>
        <p:txBody>
          <a:bodyPr/>
          <a:lstStyle>
            <a:lvl1pPr>
              <a:defRPr/>
            </a:lvl1pPr>
          </a:lstStyle>
          <a:p>
            <a:pPr>
              <a:defRPr/>
            </a:pPr>
            <a:fld id="{520D0FDD-8ABA-44E9-B3BC-0CCC42523A9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95"/>
          <p:cNvSpPr>
            <a:spLocks noGrp="1" noChangeArrowheads="1"/>
          </p:cNvSpPr>
          <p:nvPr>
            <p:ph type="sldNum" sz="quarter" idx="10"/>
            <p:custDataLst>
              <p:tags r:id="rId1"/>
            </p:custDataLst>
          </p:nvPr>
        </p:nvSpPr>
        <p:spPr>
          <a:ln/>
        </p:spPr>
        <p:txBody>
          <a:bodyPr/>
          <a:lstStyle>
            <a:lvl1pPr>
              <a:defRPr/>
            </a:lvl1pPr>
          </a:lstStyle>
          <a:p>
            <a:pPr>
              <a:defRPr/>
            </a:pPr>
            <a:fld id="{00D9DE74-64DB-4435-BD7F-5D6ADBBF37E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395"/>
          <p:cNvSpPr>
            <a:spLocks noGrp="1" noChangeArrowheads="1"/>
          </p:cNvSpPr>
          <p:nvPr>
            <p:ph type="sldNum" sz="quarter" idx="10"/>
            <p:custDataLst>
              <p:tags r:id="rId1"/>
            </p:custDataLst>
          </p:nvPr>
        </p:nvSpPr>
        <p:spPr>
          <a:ln/>
        </p:spPr>
        <p:txBody>
          <a:bodyPr/>
          <a:lstStyle>
            <a:lvl1pPr>
              <a:defRPr/>
            </a:lvl1pPr>
          </a:lstStyle>
          <a:p>
            <a:pPr>
              <a:defRPr/>
            </a:pPr>
            <a:fld id="{F85F32F7-C75D-44CC-A4F8-D660153C6E6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7675" y="268288"/>
            <a:ext cx="2947988" cy="1138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03613" y="268288"/>
            <a:ext cx="5010150" cy="5735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47675" y="1406525"/>
            <a:ext cx="2947988" cy="4597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5"/>
          <p:cNvSpPr>
            <a:spLocks noGrp="1" noChangeArrowheads="1"/>
          </p:cNvSpPr>
          <p:nvPr>
            <p:ph type="sldNum" sz="quarter" idx="10"/>
            <p:custDataLst>
              <p:tags r:id="rId1"/>
            </p:custDataLst>
          </p:nvPr>
        </p:nvSpPr>
        <p:spPr>
          <a:ln/>
        </p:spPr>
        <p:txBody>
          <a:bodyPr/>
          <a:lstStyle>
            <a:lvl1pPr>
              <a:defRPr/>
            </a:lvl1pPr>
          </a:lstStyle>
          <a:p>
            <a:pPr>
              <a:defRPr/>
            </a:pPr>
            <a:fld id="{1D266850-8427-4F05-AD46-ECCC678485E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55775" y="4705350"/>
            <a:ext cx="5376863" cy="5556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55775" y="600075"/>
            <a:ext cx="5376863" cy="4033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55775" y="5260975"/>
            <a:ext cx="5376863" cy="788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95"/>
          <p:cNvSpPr>
            <a:spLocks noGrp="1" noChangeArrowheads="1"/>
          </p:cNvSpPr>
          <p:nvPr>
            <p:ph type="sldNum" sz="quarter" idx="10"/>
            <p:custDataLst>
              <p:tags r:id="rId1"/>
            </p:custDataLst>
          </p:nvPr>
        </p:nvSpPr>
        <p:spPr>
          <a:ln/>
        </p:spPr>
        <p:txBody>
          <a:bodyPr/>
          <a:lstStyle>
            <a:lvl1pPr>
              <a:defRPr/>
            </a:lvl1pPr>
          </a:lstStyle>
          <a:p>
            <a:pPr>
              <a:defRPr/>
            </a:pPr>
            <a:fld id="{AFE3FFDB-654F-444E-BA44-6AD99F53085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ags" Target="../tags/tag8.xml"/><Relationship Id="rId21" Type="http://schemas.openxmlformats.org/officeDocument/2006/relationships/tags" Target="../tags/tag9.xml"/><Relationship Id="rId22" Type="http://schemas.openxmlformats.org/officeDocument/2006/relationships/tags" Target="../tags/tag10.xml"/><Relationship Id="rId23" Type="http://schemas.openxmlformats.org/officeDocument/2006/relationships/tags" Target="../tags/tag11.xml"/><Relationship Id="rId24" Type="http://schemas.openxmlformats.org/officeDocument/2006/relationships/tags" Target="../tags/tag12.xml"/><Relationship Id="rId25" Type="http://schemas.openxmlformats.org/officeDocument/2006/relationships/tags" Target="../tags/tag13.xml"/><Relationship Id="rId26" Type="http://schemas.openxmlformats.org/officeDocument/2006/relationships/tags" Target="../tags/tag14.xml"/><Relationship Id="rId27" Type="http://schemas.openxmlformats.org/officeDocument/2006/relationships/oleObject" Target="../embeddings/oleObject1.bin"/><Relationship Id="rId28" Type="http://schemas.openxmlformats.org/officeDocument/2006/relationships/image" Target="../media/image1.jpe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vmlDrawing" Target="../drawings/vmlDrawing1.vml"/><Relationship Id="rId14" Type="http://schemas.openxmlformats.org/officeDocument/2006/relationships/tags" Target="../tags/tag2.xml"/><Relationship Id="rId15" Type="http://schemas.openxmlformats.org/officeDocument/2006/relationships/tags" Target="../tags/tag3.xml"/><Relationship Id="rId16" Type="http://schemas.openxmlformats.org/officeDocument/2006/relationships/tags" Target="../tags/tag4.xml"/><Relationship Id="rId17" Type="http://schemas.openxmlformats.org/officeDocument/2006/relationships/tags" Target="../tags/tag5.xml"/><Relationship Id="rId18" Type="http://schemas.openxmlformats.org/officeDocument/2006/relationships/tags" Target="../tags/tag6.xml"/><Relationship Id="rId19" Type="http://schemas.openxmlformats.org/officeDocument/2006/relationships/tags" Target="../tags/tag7.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Pr>
        <a:solidFill>
          <a:schemeClr val="bg1"/>
        </a:solidFill>
        <a:effectLst/>
      </p:bgPr>
    </p:bg>
    <p:spTree>
      <p:nvGrpSpPr>
        <p:cNvPr id="1" name=""/>
        <p:cNvGrpSpPr/>
        <p:nvPr/>
      </p:nvGrpSpPr>
      <p:grpSpPr>
        <a:xfrm>
          <a:off x="0" y="0"/>
          <a:ext cx="0" cy="0"/>
          <a:chOff x="0" y="0"/>
          <a:chExt cx="0" cy="0"/>
        </a:xfrm>
      </p:grpSpPr>
      <p:graphicFrame>
        <p:nvGraphicFramePr>
          <p:cNvPr id="1026" name="Rectangle 304" hidden="1"/>
          <p:cNvGraphicFramePr>
            <a:graphicFrameLocks/>
          </p:cNvGraphicFramePr>
          <p:nvPr/>
        </p:nvGraphicFramePr>
        <p:xfrm>
          <a:off x="0" y="0"/>
          <a:ext cx="158750" cy="158750"/>
        </p:xfrm>
        <a:graphic>
          <a:graphicData uri="http://schemas.openxmlformats.org/presentationml/2006/ole">
            <p:oleObj spid="_x0000_s1026" name="think-cell Slide" r:id="rId27" imgW="0" imgH="0" progId="">
              <p:embed/>
            </p:oleObj>
          </a:graphicData>
        </a:graphic>
      </p:graphicFrame>
      <p:sp>
        <p:nvSpPr>
          <p:cNvPr id="1411" name="Rectangle 387"/>
          <p:cNvSpPr>
            <a:spLocks noChangeArrowheads="1"/>
          </p:cNvSpPr>
          <p:nvPr>
            <p:custDataLst>
              <p:tags r:id="rId14"/>
            </p:custDataLst>
          </p:nvPr>
        </p:nvSpPr>
        <p:spPr bwMode="auto">
          <a:xfrm>
            <a:off x="0" y="6254750"/>
            <a:ext cx="8961438" cy="230188"/>
          </a:xfrm>
          <a:prstGeom prst="rect">
            <a:avLst/>
          </a:prstGeom>
          <a:solidFill>
            <a:schemeClr val="folHlink"/>
          </a:solidFill>
          <a:ln w="9525" algn="ctr">
            <a:noFill/>
            <a:miter lim="800000"/>
            <a:headEnd/>
            <a:tailEnd/>
          </a:ln>
          <a:effectLst/>
        </p:spPr>
        <p:txBody>
          <a:bodyPr wrap="none" lIns="73152" tIns="73152" rIns="73152" bIns="73152" anchor="ctr"/>
          <a:lstStyle/>
          <a:p>
            <a:pPr>
              <a:defRPr/>
            </a:pPr>
            <a:endParaRPr lang="en-US"/>
          </a:p>
        </p:txBody>
      </p:sp>
      <p:sp>
        <p:nvSpPr>
          <p:cNvPr id="1415" name="Rectangle 391"/>
          <p:cNvSpPr>
            <a:spLocks noChangeArrowheads="1"/>
          </p:cNvSpPr>
          <p:nvPr>
            <p:custDataLst>
              <p:tags r:id="rId15"/>
            </p:custDataLst>
          </p:nvPr>
        </p:nvSpPr>
        <p:spPr bwMode="auto">
          <a:xfrm>
            <a:off x="0" y="6383338"/>
            <a:ext cx="8961438" cy="101600"/>
          </a:xfrm>
          <a:prstGeom prst="rect">
            <a:avLst/>
          </a:prstGeom>
          <a:solidFill>
            <a:schemeClr val="accent1"/>
          </a:solidFill>
          <a:ln w="9525" algn="ctr">
            <a:noFill/>
            <a:miter lim="800000"/>
            <a:headEnd/>
            <a:tailEnd/>
          </a:ln>
          <a:effectLst/>
        </p:spPr>
        <p:txBody>
          <a:bodyPr wrap="none" lIns="73152" tIns="73152" rIns="73152" bIns="73152" anchor="ctr"/>
          <a:lstStyle/>
          <a:p>
            <a:pPr>
              <a:defRPr/>
            </a:pPr>
            <a:endParaRPr lang="en-US"/>
          </a:p>
        </p:txBody>
      </p:sp>
      <p:sp>
        <p:nvSpPr>
          <p:cNvPr id="1030" name="McK 2. Slide Title"/>
          <p:cNvSpPr>
            <a:spLocks noGrp="1" noChangeArrowheads="1"/>
          </p:cNvSpPr>
          <p:nvPr>
            <p:ph type="title"/>
            <p:custDataLst>
              <p:tags r:id="rId16"/>
            </p:custDataLst>
          </p:nvPr>
        </p:nvSpPr>
        <p:spPr bwMode="auto">
          <a:xfrm>
            <a:off x="119063" y="230188"/>
            <a:ext cx="8618537" cy="28892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ltLang="zh-CN" smtClean="0"/>
              <a:t>Click to edit Master title style</a:t>
            </a:r>
          </a:p>
        </p:txBody>
      </p:sp>
      <p:sp>
        <p:nvSpPr>
          <p:cNvPr id="1419" name="Rectangle 395"/>
          <p:cNvSpPr>
            <a:spLocks noGrp="1" noChangeArrowheads="1"/>
          </p:cNvSpPr>
          <p:nvPr>
            <p:ph type="sldNum" sz="quarter" idx="4"/>
            <p:custDataLst>
              <p:tags r:id="rId17"/>
            </p:custDataLst>
          </p:nvPr>
        </p:nvSpPr>
        <p:spPr bwMode="auto">
          <a:xfrm>
            <a:off x="8582025" y="6491288"/>
            <a:ext cx="155575" cy="15240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sz="1000" smtClean="0">
                <a:solidFill>
                  <a:srgbClr val="000000"/>
                </a:solidFill>
              </a:defRPr>
            </a:lvl1pPr>
          </a:lstStyle>
          <a:p>
            <a:pPr>
              <a:defRPr/>
            </a:pPr>
            <a:fld id="{6563FA5E-BB1A-41BB-B076-BEA3A888C76C}" type="slidenum">
              <a:rPr lang="en-US"/>
              <a:pPr>
                <a:defRPr/>
              </a:pPr>
              <a:t>‹#›</a:t>
            </a:fld>
            <a:endParaRPr lang="en-US"/>
          </a:p>
        </p:txBody>
      </p:sp>
      <p:sp>
        <p:nvSpPr>
          <p:cNvPr id="1430" name="McK 3. Unit of measure" hidden="1"/>
          <p:cNvSpPr txBox="1">
            <a:spLocks noChangeArrowheads="1"/>
          </p:cNvSpPr>
          <p:nvPr>
            <p:custDataLst>
              <p:tags r:id="rId18"/>
            </p:custDataLst>
          </p:nvPr>
        </p:nvSpPr>
        <p:spPr bwMode="auto">
          <a:xfrm>
            <a:off x="119063" y="531813"/>
            <a:ext cx="8620125" cy="212725"/>
          </a:xfrm>
          <a:prstGeom prst="rect">
            <a:avLst/>
          </a:prstGeom>
          <a:noFill/>
          <a:ln w="9525">
            <a:noFill/>
            <a:miter lim="800000"/>
            <a:headEnd/>
            <a:tailEnd/>
          </a:ln>
          <a:effectLst/>
        </p:spPr>
        <p:txBody>
          <a:bodyPr lIns="0" tIns="0" rIns="0" bIns="0">
            <a:spAutoFit/>
          </a:bodyPr>
          <a:lstStyle/>
          <a:p>
            <a:pPr algn="l" defTabSz="895350">
              <a:defRPr/>
            </a:pPr>
            <a:r>
              <a:rPr lang="en-US" altLang="zh-CN" sz="1400">
                <a:solidFill>
                  <a:srgbClr val="777777"/>
                </a:solidFill>
                <a:ea typeface="宋体" pitchFamily="2" charset="-122"/>
              </a:rPr>
              <a:t>Subtitle or Unit of measure, when both Unit of measure goes into 2nd line</a:t>
            </a:r>
          </a:p>
        </p:txBody>
      </p:sp>
      <p:sp>
        <p:nvSpPr>
          <p:cNvPr id="1431" name="McK 1. On-page tracker" hidden="1"/>
          <p:cNvSpPr>
            <a:spLocks noChangeArrowheads="1"/>
          </p:cNvSpPr>
          <p:nvPr>
            <p:custDataLst>
              <p:tags r:id="rId19"/>
            </p:custDataLst>
          </p:nvPr>
        </p:nvSpPr>
        <p:spPr bwMode="auto">
          <a:xfrm>
            <a:off x="119063" y="26988"/>
            <a:ext cx="850900" cy="212725"/>
          </a:xfrm>
          <a:prstGeom prst="rect">
            <a:avLst/>
          </a:prstGeom>
          <a:noFill/>
          <a:ln w="9525">
            <a:noFill/>
            <a:miter lim="800000"/>
            <a:headEnd/>
            <a:tailEnd/>
          </a:ln>
          <a:effectLst/>
        </p:spPr>
        <p:txBody>
          <a:bodyPr wrap="none" lIns="0" tIns="0" rIns="0" bIns="0">
            <a:spAutoFit/>
          </a:bodyPr>
          <a:lstStyle/>
          <a:p>
            <a:pPr algn="l">
              <a:defRPr/>
            </a:pPr>
            <a:r>
              <a:rPr lang="en-US" sz="1400">
                <a:solidFill>
                  <a:srgbClr val="777777"/>
                </a:solidFill>
              </a:rPr>
              <a:t>TRACKER</a:t>
            </a:r>
          </a:p>
        </p:txBody>
      </p:sp>
      <p:grpSp>
        <p:nvGrpSpPr>
          <p:cNvPr id="1034" name="ACET" hidden="1"/>
          <p:cNvGrpSpPr>
            <a:grpSpLocks/>
          </p:cNvGrpSpPr>
          <p:nvPr>
            <p:custDataLst>
              <p:tags r:id="rId20"/>
            </p:custDataLst>
          </p:nvPr>
        </p:nvGrpSpPr>
        <p:grpSpPr bwMode="auto">
          <a:xfrm>
            <a:off x="2347913" y="1728788"/>
            <a:ext cx="4264025" cy="508000"/>
            <a:chOff x="915" y="710"/>
            <a:chExt cx="2686" cy="320"/>
          </a:xfrm>
        </p:grpSpPr>
        <p:cxnSp>
          <p:nvCxnSpPr>
            <p:cNvPr id="1042" name="AutoShape 446" hidden="1"/>
            <p:cNvCxnSpPr>
              <a:cxnSpLocks noChangeShapeType="1"/>
              <a:stCxn id="1471" idx="4"/>
              <a:endCxn id="1471" idx="6"/>
            </p:cNvCxnSpPr>
            <p:nvPr/>
          </p:nvCxnSpPr>
          <p:spPr bwMode="auto">
            <a:xfrm>
              <a:off x="915" y="1030"/>
              <a:ext cx="2686" cy="0"/>
            </a:xfrm>
            <a:prstGeom prst="straightConnector1">
              <a:avLst/>
            </a:prstGeom>
            <a:noFill/>
            <a:ln w="9525">
              <a:solidFill>
                <a:schemeClr val="tx1"/>
              </a:solidFill>
              <a:round/>
              <a:headEnd/>
              <a:tailEnd/>
            </a:ln>
          </p:spPr>
        </p:cxnSp>
        <p:sp>
          <p:nvSpPr>
            <p:cNvPr id="1471" name="AutoShape 447" hidden="1"/>
            <p:cNvSpPr>
              <a:spLocks noChangeArrowheads="1"/>
            </p:cNvSpPr>
            <p:nvPr/>
          </p:nvSpPr>
          <p:spPr bwMode="auto">
            <a:xfrm>
              <a:off x="915" y="710"/>
              <a:ext cx="2686" cy="320"/>
            </a:xfrm>
            <a:prstGeom prst="leftRightArrow">
              <a:avLst>
                <a:gd name="adj1" fmla="val 100000"/>
                <a:gd name="adj2" fmla="val 0"/>
              </a:avLst>
            </a:prstGeom>
            <a:noFill/>
            <a:ln w="9525">
              <a:noFill/>
              <a:miter lim="800000"/>
              <a:headEnd/>
              <a:tailEnd/>
            </a:ln>
            <a:effectLst/>
          </p:spPr>
          <p:txBody>
            <a:bodyPr lIns="0" tIns="0" rIns="0" bIns="18288" anchor="b">
              <a:spAutoFit/>
            </a:bodyPr>
            <a:lstStyle/>
            <a:p>
              <a:pPr algn="l">
                <a:defRPr/>
              </a:pPr>
              <a:r>
                <a:rPr lang="en-US" b="1"/>
                <a:t>Title</a:t>
              </a:r>
            </a:p>
            <a:p>
              <a:pPr algn="l">
                <a:defRPr/>
              </a:pPr>
              <a:r>
                <a:rPr lang="en-US">
                  <a:solidFill>
                    <a:srgbClr val="777777"/>
                  </a:solidFill>
                </a:rPr>
                <a:t>Unit of measure</a:t>
              </a:r>
            </a:p>
          </p:txBody>
        </p:sp>
      </p:grpSp>
      <p:sp>
        <p:nvSpPr>
          <p:cNvPr id="1035" name="Rectangle 448"/>
          <p:cNvSpPr>
            <a:spLocks noGrp="1" noChangeArrowheads="1"/>
          </p:cNvSpPr>
          <p:nvPr>
            <p:ph type="body" idx="1"/>
            <p:custDataLst>
              <p:tags r:id="rId21"/>
            </p:custDataLst>
          </p:nvPr>
        </p:nvSpPr>
        <p:spPr bwMode="auto">
          <a:xfrm>
            <a:off x="2347913" y="2336800"/>
            <a:ext cx="4302125" cy="122237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036" name="Group 389"/>
          <p:cNvGrpSpPr>
            <a:grpSpLocks/>
          </p:cNvGrpSpPr>
          <p:nvPr>
            <p:custDataLst>
              <p:tags r:id="rId22"/>
            </p:custDataLst>
          </p:nvPr>
        </p:nvGrpSpPr>
        <p:grpSpPr bwMode="auto">
          <a:xfrm>
            <a:off x="393700" y="6181725"/>
            <a:ext cx="1189038" cy="523875"/>
            <a:chOff x="4504" y="3867"/>
            <a:chExt cx="835" cy="367"/>
          </a:xfrm>
        </p:grpSpPr>
        <p:sp>
          <p:nvSpPr>
            <p:cNvPr id="1410" name="Rectangle 386"/>
            <p:cNvSpPr>
              <a:spLocks noChangeArrowheads="1"/>
            </p:cNvSpPr>
            <p:nvPr userDrawn="1">
              <p:custDataLst>
                <p:tags r:id="rId25"/>
              </p:custDataLst>
            </p:nvPr>
          </p:nvSpPr>
          <p:spPr bwMode="gray">
            <a:xfrm>
              <a:off x="4504" y="3867"/>
              <a:ext cx="835" cy="367"/>
            </a:xfrm>
            <a:prstGeom prst="rect">
              <a:avLst/>
            </a:prstGeom>
            <a:solidFill>
              <a:schemeClr val="bg1"/>
            </a:solidFill>
            <a:ln w="9525" algn="ctr">
              <a:noFill/>
              <a:miter lim="800000"/>
              <a:headEnd/>
              <a:tailEnd/>
            </a:ln>
            <a:effectLst/>
          </p:spPr>
          <p:txBody>
            <a:bodyPr wrap="none" lIns="73152" tIns="73152" rIns="73152" bIns="73152" anchor="ctr"/>
            <a:lstStyle/>
            <a:p>
              <a:pPr>
                <a:defRPr/>
              </a:pPr>
              <a:endParaRPr lang="en-US"/>
            </a:p>
          </p:txBody>
        </p:sp>
        <p:pic>
          <p:nvPicPr>
            <p:cNvPr id="1041" name="Picture 385" descr="CEA_Orig_LogoGreen_040609"/>
            <p:cNvPicPr>
              <a:picLocks noChangeAspect="1" noChangeArrowheads="1"/>
            </p:cNvPicPr>
            <p:nvPr userDrawn="1">
              <p:custDataLst>
                <p:tags r:id="rId26"/>
              </p:custDataLst>
            </p:nvPr>
          </p:nvPicPr>
          <p:blipFill>
            <a:blip r:embed="rId28" cstate="print">
              <a:clrChange>
                <a:clrFrom>
                  <a:srgbClr val="FFFFFF"/>
                </a:clrFrom>
                <a:clrTo>
                  <a:srgbClr val="FFFFFF">
                    <a:alpha val="0"/>
                  </a:srgbClr>
                </a:clrTo>
              </a:clrChange>
            </a:blip>
            <a:srcRect/>
            <a:stretch>
              <a:fillRect/>
            </a:stretch>
          </p:blipFill>
          <p:spPr bwMode="gray">
            <a:xfrm>
              <a:off x="4504" y="3910"/>
              <a:ext cx="835" cy="299"/>
            </a:xfrm>
            <a:prstGeom prst="rect">
              <a:avLst/>
            </a:prstGeom>
            <a:noFill/>
            <a:ln w="9525">
              <a:noFill/>
              <a:miter lim="800000"/>
              <a:headEnd/>
              <a:tailEnd/>
            </a:ln>
          </p:spPr>
        </p:pic>
      </p:grpSp>
      <p:grpSp>
        <p:nvGrpSpPr>
          <p:cNvPr id="1037" name="McK Slide Elements"/>
          <p:cNvGrpSpPr>
            <a:grpSpLocks/>
          </p:cNvGrpSpPr>
          <p:nvPr/>
        </p:nvGrpSpPr>
        <p:grpSpPr bwMode="auto">
          <a:xfrm>
            <a:off x="119063" y="5821363"/>
            <a:ext cx="8618537" cy="368300"/>
            <a:chOff x="75" y="3667"/>
            <a:chExt cx="5429" cy="232"/>
          </a:xfrm>
        </p:grpSpPr>
        <p:sp>
          <p:nvSpPr>
            <p:cNvPr id="1429" name="McK 5. Source" hidden="1"/>
            <p:cNvSpPr>
              <a:spLocks noChangeArrowheads="1"/>
            </p:cNvSpPr>
            <p:nvPr>
              <p:custDataLst>
                <p:tags r:id="rId23"/>
              </p:custDataLst>
            </p:nvPr>
          </p:nvSpPr>
          <p:spPr bwMode="auto">
            <a:xfrm>
              <a:off x="75" y="3803"/>
              <a:ext cx="4629" cy="96"/>
            </a:xfrm>
            <a:prstGeom prst="rect">
              <a:avLst/>
            </a:prstGeom>
            <a:noFill/>
            <a:ln w="9525">
              <a:noFill/>
              <a:miter lim="800000"/>
              <a:headEnd/>
              <a:tailEnd/>
            </a:ln>
            <a:effectLst/>
          </p:spPr>
          <p:txBody>
            <a:bodyPr lIns="0" tIns="0" rIns="0" bIns="0" anchor="b">
              <a:spAutoFit/>
            </a:bodyPr>
            <a:lstStyle/>
            <a:p>
              <a:pPr marL="495300" indent="-495300" algn="l" defTabSz="895350">
                <a:tabLst>
                  <a:tab pos="487363" algn="l"/>
                </a:tabLst>
                <a:defRPr/>
              </a:pPr>
              <a:r>
                <a:rPr lang="en-US" altLang="zh-CN" sz="1000">
                  <a:solidFill>
                    <a:srgbClr val="000000"/>
                  </a:solidFill>
                  <a:ea typeface="宋体" pitchFamily="2" charset="-122"/>
                </a:rPr>
                <a:t>Source:	Source</a:t>
              </a:r>
            </a:p>
          </p:txBody>
        </p:sp>
        <p:sp>
          <p:nvSpPr>
            <p:cNvPr id="1428" name="McK 4. Footnote" hidden="1"/>
            <p:cNvSpPr txBox="1">
              <a:spLocks noChangeArrowheads="1"/>
            </p:cNvSpPr>
            <p:nvPr>
              <p:custDataLst>
                <p:tags r:id="rId24"/>
              </p:custDataLst>
            </p:nvPr>
          </p:nvSpPr>
          <p:spPr bwMode="auto">
            <a:xfrm>
              <a:off x="75" y="3667"/>
              <a:ext cx="5429" cy="96"/>
            </a:xfrm>
            <a:prstGeom prst="rect">
              <a:avLst/>
            </a:prstGeom>
            <a:noFill/>
            <a:ln w="9525">
              <a:noFill/>
              <a:miter lim="800000"/>
              <a:headEnd/>
              <a:tailEnd/>
            </a:ln>
            <a:effectLst/>
          </p:spPr>
          <p:txBody>
            <a:bodyPr lIns="0" tIns="0" rIns="0" bIns="0" anchor="b">
              <a:spAutoFit/>
            </a:bodyPr>
            <a:lstStyle/>
            <a:p>
              <a:pPr marL="90488" indent="-90488" algn="l" defTabSz="895350">
                <a:defRPr/>
              </a:pPr>
              <a:r>
                <a:rPr lang="en-US" altLang="zh-CN" sz="1000">
                  <a:ea typeface="宋体" pitchFamily="2" charset="-122"/>
                </a:rPr>
                <a:t>1 Footnote</a:t>
              </a:r>
            </a:p>
          </p:txBody>
        </p:sp>
      </p:gr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ftr="0" dt="0"/>
  <p:txStyles>
    <p:titleStyle>
      <a:lvl1pPr algn="l" defTabSz="895350" rtl="0" eaLnBrk="0" fontAlgn="base" hangingPunct="0">
        <a:spcBef>
          <a:spcPct val="0"/>
        </a:spcBef>
        <a:spcAft>
          <a:spcPct val="0"/>
        </a:spcAft>
        <a:defRPr sz="1900" b="1">
          <a:solidFill>
            <a:schemeClr val="tx2"/>
          </a:solidFill>
          <a:latin typeface="+mj-lt"/>
          <a:ea typeface="+mj-ea"/>
          <a:cs typeface="+mj-cs"/>
        </a:defRPr>
      </a:lvl1pPr>
      <a:lvl2pPr algn="l" defTabSz="895350" rtl="0" eaLnBrk="0" fontAlgn="base" hangingPunct="0">
        <a:spcBef>
          <a:spcPct val="0"/>
        </a:spcBef>
        <a:spcAft>
          <a:spcPct val="0"/>
        </a:spcAft>
        <a:defRPr sz="1900" b="1">
          <a:solidFill>
            <a:schemeClr val="tx2"/>
          </a:solidFill>
          <a:latin typeface="Arial" charset="0"/>
        </a:defRPr>
      </a:lvl2pPr>
      <a:lvl3pPr algn="l" defTabSz="895350" rtl="0" eaLnBrk="0" fontAlgn="base" hangingPunct="0">
        <a:spcBef>
          <a:spcPct val="0"/>
        </a:spcBef>
        <a:spcAft>
          <a:spcPct val="0"/>
        </a:spcAft>
        <a:defRPr sz="1900" b="1">
          <a:solidFill>
            <a:schemeClr val="tx2"/>
          </a:solidFill>
          <a:latin typeface="Arial" charset="0"/>
        </a:defRPr>
      </a:lvl3pPr>
      <a:lvl4pPr algn="l" defTabSz="895350" rtl="0" eaLnBrk="0" fontAlgn="base" hangingPunct="0">
        <a:spcBef>
          <a:spcPct val="0"/>
        </a:spcBef>
        <a:spcAft>
          <a:spcPct val="0"/>
        </a:spcAft>
        <a:defRPr sz="1900" b="1">
          <a:solidFill>
            <a:schemeClr val="tx2"/>
          </a:solidFill>
          <a:latin typeface="Arial" charset="0"/>
        </a:defRPr>
      </a:lvl4pPr>
      <a:lvl5pPr algn="l" defTabSz="895350" rtl="0" eaLnBrk="0" fontAlgn="base" hangingPunct="0">
        <a:spcBef>
          <a:spcPct val="0"/>
        </a:spcBef>
        <a:spcAft>
          <a:spcPct val="0"/>
        </a:spcAft>
        <a:defRPr sz="1900" b="1">
          <a:solidFill>
            <a:schemeClr val="tx2"/>
          </a:solidFill>
          <a:latin typeface="Arial" charset="0"/>
        </a:defRPr>
      </a:lvl5pPr>
      <a:lvl6pPr marL="457200" algn="l" defTabSz="895350" rtl="0" fontAlgn="base">
        <a:spcBef>
          <a:spcPct val="0"/>
        </a:spcBef>
        <a:spcAft>
          <a:spcPct val="0"/>
        </a:spcAft>
        <a:defRPr sz="1900" b="1">
          <a:solidFill>
            <a:schemeClr val="tx2"/>
          </a:solidFill>
          <a:latin typeface="Arial" charset="0"/>
        </a:defRPr>
      </a:lvl6pPr>
      <a:lvl7pPr marL="914400" algn="l" defTabSz="895350" rtl="0" fontAlgn="base">
        <a:spcBef>
          <a:spcPct val="0"/>
        </a:spcBef>
        <a:spcAft>
          <a:spcPct val="0"/>
        </a:spcAft>
        <a:defRPr sz="1900" b="1">
          <a:solidFill>
            <a:schemeClr val="tx2"/>
          </a:solidFill>
          <a:latin typeface="Arial" charset="0"/>
        </a:defRPr>
      </a:lvl7pPr>
      <a:lvl8pPr marL="1371600" algn="l" defTabSz="895350" rtl="0" fontAlgn="base">
        <a:spcBef>
          <a:spcPct val="0"/>
        </a:spcBef>
        <a:spcAft>
          <a:spcPct val="0"/>
        </a:spcAft>
        <a:defRPr sz="1900" b="1">
          <a:solidFill>
            <a:schemeClr val="tx2"/>
          </a:solidFill>
          <a:latin typeface="Arial" charset="0"/>
        </a:defRPr>
      </a:lvl8pPr>
      <a:lvl9pPr marL="1828800" algn="l" defTabSz="895350" rtl="0" fontAlgn="base">
        <a:spcBef>
          <a:spcPct val="0"/>
        </a:spcBef>
        <a:spcAft>
          <a:spcPct val="0"/>
        </a:spcAft>
        <a:defRPr sz="1900" b="1">
          <a:solidFill>
            <a:schemeClr val="tx2"/>
          </a:solidFill>
          <a:latin typeface="Arial" charset="0"/>
        </a:defRPr>
      </a:lvl9pPr>
    </p:titleStyle>
    <p:bodyStyle>
      <a:lvl1pPr marL="342900" indent="-342900" algn="l" defTabSz="895350" rtl="0" eaLnBrk="0" fontAlgn="base" hangingPunct="0">
        <a:spcBef>
          <a:spcPct val="0"/>
        </a:spcBef>
        <a:spcAft>
          <a:spcPct val="0"/>
        </a:spcAft>
        <a:buClr>
          <a:schemeClr val="tx2"/>
        </a:buClr>
        <a:defRPr sz="1600">
          <a:solidFill>
            <a:schemeClr val="tx1"/>
          </a:solidFill>
          <a:latin typeface="+mn-lt"/>
          <a:ea typeface="+mn-ea"/>
          <a:cs typeface="+mn-cs"/>
        </a:defRPr>
      </a:lvl1pPr>
      <a:lvl2pPr marL="193675" indent="-192088" algn="l" defTabSz="895350" rtl="0" eaLnBrk="0" fontAlgn="base" hangingPunct="0">
        <a:spcBef>
          <a:spcPct val="0"/>
        </a:spcBef>
        <a:spcAft>
          <a:spcPct val="0"/>
        </a:spcAft>
        <a:buClr>
          <a:schemeClr val="tx2"/>
        </a:buClr>
        <a:buSzPct val="125000"/>
        <a:buFont typeface="Arial" charset="0"/>
        <a:buChar char="▪"/>
        <a:defRPr sz="1600">
          <a:solidFill>
            <a:schemeClr val="tx1"/>
          </a:solidFill>
          <a:latin typeface="+mn-lt"/>
        </a:defRPr>
      </a:lvl2pPr>
      <a:lvl3pPr marL="457200" indent="-261938" algn="l" defTabSz="895350" rtl="0" eaLnBrk="0" fontAlgn="base" hangingPunct="0">
        <a:spcBef>
          <a:spcPct val="0"/>
        </a:spcBef>
        <a:spcAft>
          <a:spcPct val="0"/>
        </a:spcAft>
        <a:buClr>
          <a:schemeClr val="tx2"/>
        </a:buClr>
        <a:buSzPct val="120000"/>
        <a:buFont typeface="Arial" charset="0"/>
        <a:buChar char="–"/>
        <a:defRPr sz="1600">
          <a:solidFill>
            <a:schemeClr val="tx1"/>
          </a:solidFill>
          <a:latin typeface="+mn-lt"/>
        </a:defRPr>
      </a:lvl3pPr>
      <a:lvl4pPr marL="614363" indent="-155575" algn="l" defTabSz="895350" rtl="0" eaLnBrk="0" fontAlgn="base" hangingPunct="0">
        <a:spcBef>
          <a:spcPct val="0"/>
        </a:spcBef>
        <a:spcAft>
          <a:spcPct val="0"/>
        </a:spcAft>
        <a:buClr>
          <a:schemeClr val="tx2"/>
        </a:buClr>
        <a:buSzPct val="120000"/>
        <a:buFont typeface="Arial" charset="0"/>
        <a:buChar char="▫"/>
        <a:defRPr sz="1600">
          <a:solidFill>
            <a:schemeClr val="tx1"/>
          </a:solidFill>
          <a:latin typeface="+mn-lt"/>
        </a:defRPr>
      </a:lvl4pPr>
      <a:lvl5pPr marL="746125" indent="-130175" algn="l" defTabSz="895350" rtl="0" eaLnBrk="0" fontAlgn="base" hangingPunct="0">
        <a:spcBef>
          <a:spcPct val="0"/>
        </a:spcBef>
        <a:spcAft>
          <a:spcPct val="0"/>
        </a:spcAft>
        <a:buClr>
          <a:schemeClr val="tx2"/>
        </a:buClr>
        <a:buSzPct val="89000"/>
        <a:buFont typeface="Arial" charset="0"/>
        <a:buChar char="-"/>
        <a:defRPr sz="1600">
          <a:solidFill>
            <a:schemeClr val="tx1"/>
          </a:solidFill>
          <a:latin typeface="+mn-lt"/>
        </a:defRPr>
      </a:lvl5pPr>
      <a:lvl6pPr marL="12033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6pPr>
      <a:lvl7pPr marL="16605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7pPr>
      <a:lvl8pPr marL="21177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8pPr>
      <a:lvl9pPr marL="2574925" indent="-130175" algn="l" defTabSz="895350" rtl="0" fontAlgn="base">
        <a:spcBef>
          <a:spcPct val="0"/>
        </a:spcBef>
        <a:spcAft>
          <a:spcPct val="0"/>
        </a:spcAft>
        <a:buClr>
          <a:schemeClr val="tx2"/>
        </a:buClr>
        <a:buSzPct val="89000"/>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4" Type="http://schemas.openxmlformats.org/officeDocument/2006/relationships/notesSlide" Target="../notesSlides/notesSlide1.xml"/><Relationship Id="rId1" Type="http://schemas.openxmlformats.org/officeDocument/2006/relationships/tags" Target="../tags/tag30.xml"/><Relationship Id="rId2" Type="http://schemas.openxmlformats.org/officeDocument/2006/relationships/tags" Target="../tags/tag3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4" Type="http://schemas.openxmlformats.org/officeDocument/2006/relationships/chart" Target="../charts/chart7.xml"/><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4" Type="http://schemas.openxmlformats.org/officeDocument/2006/relationships/chart" Target="../charts/chart9.xml"/><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4" Type="http://schemas.openxmlformats.org/officeDocument/2006/relationships/chart" Target="../charts/chart11.xml"/><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6.xml"/><Relationship Id="rId2" Type="http://schemas.openxmlformats.org/officeDocument/2006/relationships/chart" Target="../charts/chart12.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4" Type="http://schemas.openxmlformats.org/officeDocument/2006/relationships/chart" Target="../charts/chart15.xml"/><Relationship Id="rId1" Type="http://schemas.openxmlformats.org/officeDocument/2006/relationships/slideLayout" Target="../slideLayouts/slideLayout6.xml"/><Relationship Id="rId2" Type="http://schemas.openxmlformats.org/officeDocument/2006/relationships/chart" Target="../charts/chart13.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6.xml"/><Relationship Id="rId4" Type="http://schemas.openxmlformats.org/officeDocument/2006/relationships/notesSlide" Target="../notesSlides/notesSlide7.xml"/><Relationship Id="rId1" Type="http://schemas.openxmlformats.org/officeDocument/2006/relationships/tags" Target="../tags/tag34.xml"/><Relationship Id="rId2" Type="http://schemas.openxmlformats.org/officeDocument/2006/relationships/tags" Target="../tags/tag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6.xml"/><Relationship Id="rId4" Type="http://schemas.openxmlformats.org/officeDocument/2006/relationships/notesSlide" Target="../notesSlides/notesSlide2.xml"/><Relationship Id="rId1" Type="http://schemas.openxmlformats.org/officeDocument/2006/relationships/tags" Target="../tags/tag32.xml"/><Relationship Id="rId2" Type="http://schemas.openxmlformats.org/officeDocument/2006/relationships/tags" Target="../tags/tag3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6.xml"/><Relationship Id="rId4" Type="http://schemas.openxmlformats.org/officeDocument/2006/relationships/notesSlide" Target="../notesSlides/notesSlide12.xml"/><Relationship Id="rId1" Type="http://schemas.openxmlformats.org/officeDocument/2006/relationships/tags" Target="../tags/tag36.xml"/><Relationship Id="rId2" Type="http://schemas.openxmlformats.org/officeDocument/2006/relationships/tags" Target="../tags/tag3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6.xml"/><Relationship Id="rId4" Type="http://schemas.openxmlformats.org/officeDocument/2006/relationships/notesSlide" Target="../notesSlides/notesSlide14.xml"/><Relationship Id="rId1" Type="http://schemas.openxmlformats.org/officeDocument/2006/relationships/tags" Target="../tags/tag38.xml"/><Relationship Id="rId2" Type="http://schemas.openxmlformats.org/officeDocument/2006/relationships/tags" Target="../tags/tag3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 Id="rId3" Type="http://schemas.openxmlformats.org/officeDocument/2006/relationships/image" Target="../media/image7.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17.xml"/><Relationship Id="rId3" Type="http://schemas.openxmlformats.org/officeDocument/2006/relationships/chart" Target="../charts/chart18.xml"/></Relationships>
</file>

<file path=ppt/slides/_rels/slide33.xml.rels><?xml version="1.0" encoding="UTF-8" standalone="yes"?>
<Relationships xmlns="http://schemas.openxmlformats.org/package/2006/relationships"><Relationship Id="rId3" Type="http://schemas.openxmlformats.org/officeDocument/2006/relationships/chart" Target="../charts/chart19.xml"/><Relationship Id="rId4" Type="http://schemas.openxmlformats.org/officeDocument/2006/relationships/chart" Target="../charts/chart20.xml"/><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chart" Target="../charts/chart21.xml"/><Relationship Id="rId1" Type="http://schemas.openxmlformats.org/officeDocument/2006/relationships/slideLayout" Target="../slideLayouts/slideLayout6.xml"/><Relationship Id="rId2" Type="http://schemas.openxmlformats.org/officeDocument/2006/relationships/image" Target="../media/image8.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22.xml"/><Relationship Id="rId3" Type="http://schemas.openxmlformats.org/officeDocument/2006/relationships/chart" Target="../charts/chart23.xml"/></Relationships>
</file>

<file path=ppt/slides/_rels/slide36.xml.rels><?xml version="1.0" encoding="UTF-8" standalone="yes"?>
<Relationships xmlns="http://schemas.openxmlformats.org/package/2006/relationships"><Relationship Id="rId3" Type="http://schemas.openxmlformats.org/officeDocument/2006/relationships/hyperlink" Target="http://wwwx.spc.int/coastfish/News/lrf/7/LRF7-07.htm" TargetMode="External"/><Relationship Id="rId4" Type="http://schemas.openxmlformats.org/officeDocument/2006/relationships/chart" Target="../charts/chart24.xml"/><Relationship Id="rId5" Type="http://schemas.openxmlformats.org/officeDocument/2006/relationships/chart" Target="../charts/chart25.xml"/><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2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27.xml"/><Relationship Id="rId3" Type="http://schemas.openxmlformats.org/officeDocument/2006/relationships/chart" Target="../charts/chart2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chart" Target="../charts/chart30.xml"/><Relationship Id="rId4" Type="http://schemas.openxmlformats.org/officeDocument/2006/relationships/chart" Target="../charts/chart31.xml"/><Relationship Id="rId5" Type="http://schemas.openxmlformats.org/officeDocument/2006/relationships/chart" Target="../charts/chart32.xml"/><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0.e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33.xml"/><Relationship Id="rId3" Type="http://schemas.openxmlformats.org/officeDocument/2006/relationships/chart" Target="../charts/char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1.xml"/><Relationship Id="rId3" Type="http://schemas.openxmlformats.org/officeDocument/2006/relationships/chart" Target="../charts/char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McK Date"/>
          <p:cNvSpPr txBox="1">
            <a:spLocks noChangeArrowheads="1"/>
          </p:cNvSpPr>
          <p:nvPr>
            <p:custDataLst>
              <p:tags r:id="rId1"/>
            </p:custDataLst>
          </p:nvPr>
        </p:nvSpPr>
        <p:spPr bwMode="auto">
          <a:xfrm>
            <a:off x="831850" y="6070600"/>
            <a:ext cx="7099300" cy="215444"/>
          </a:xfrm>
          <a:prstGeom prst="rect">
            <a:avLst/>
          </a:prstGeom>
          <a:noFill/>
          <a:ln w="9525">
            <a:noFill/>
            <a:miter lim="800000"/>
            <a:headEnd/>
            <a:tailEnd/>
          </a:ln>
        </p:spPr>
        <p:txBody>
          <a:bodyPr lIns="0" tIns="0" rIns="0" bIns="0">
            <a:spAutoFit/>
          </a:bodyPr>
          <a:lstStyle/>
          <a:p>
            <a:pPr algn="l"/>
            <a:r>
              <a:rPr lang="en-US" altLang="zh-CN" sz="1400" dirty="0" smtClean="0">
                <a:ea typeface="宋体" pitchFamily="2" charset="-122"/>
                <a:cs typeface="Arial" charset="0"/>
              </a:rPr>
              <a:t>March 1-3, 2011</a:t>
            </a:r>
            <a:endParaRPr lang="en-US" altLang="zh-CN" sz="1400" dirty="0">
              <a:ea typeface="宋体" pitchFamily="2" charset="-122"/>
              <a:cs typeface="Arial" charset="0"/>
            </a:endParaRPr>
          </a:p>
        </p:txBody>
      </p:sp>
      <p:sp>
        <p:nvSpPr>
          <p:cNvPr id="5124" name="Rectangle 9"/>
          <p:cNvSpPr>
            <a:spLocks noGrp="1" noChangeArrowheads="1"/>
          </p:cNvSpPr>
          <p:nvPr>
            <p:ph type="subTitle" idx="1"/>
            <p:custDataLst>
              <p:tags r:id="rId2"/>
            </p:custDataLst>
          </p:nvPr>
        </p:nvSpPr>
        <p:spPr>
          <a:xfrm>
            <a:off x="831850" y="4438650"/>
            <a:ext cx="7099300" cy="430887"/>
          </a:xfrm>
        </p:spPr>
        <p:txBody>
          <a:bodyPr/>
          <a:lstStyle/>
          <a:p>
            <a:pPr marL="0" indent="0" eaLnBrk="1" hangingPunct="1"/>
            <a:r>
              <a:rPr lang="en-US" dirty="0" smtClean="0"/>
              <a:t>A supply chain review and breakout discussion for the APEC-WWF workshop</a:t>
            </a:r>
          </a:p>
          <a:p>
            <a:pPr marL="0" indent="0" eaLnBrk="1" hangingPunct="1"/>
            <a:r>
              <a:rPr lang="en-US" dirty="0" smtClean="0"/>
              <a:t>Bali, Indonesia</a:t>
            </a:r>
          </a:p>
        </p:txBody>
      </p:sp>
      <p:sp>
        <p:nvSpPr>
          <p:cNvPr id="5125" name="Rectangle 10"/>
          <p:cNvSpPr>
            <a:spLocks noGrp="1" noChangeArrowheads="1"/>
          </p:cNvSpPr>
          <p:nvPr>
            <p:ph type="ctrTitle"/>
          </p:nvPr>
        </p:nvSpPr>
        <p:spPr>
          <a:xfrm>
            <a:off x="831850" y="3476625"/>
            <a:ext cx="7463738" cy="984885"/>
          </a:xfrm>
        </p:spPr>
        <p:txBody>
          <a:bodyPr/>
          <a:lstStyle/>
          <a:p>
            <a:pPr eaLnBrk="1" hangingPunct="1"/>
            <a:r>
              <a:rPr lang="en-US" dirty="0" smtClean="0"/>
              <a:t>The Live Reef Food Fish Trade (LRFFT)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877163"/>
          </a:xfrm>
        </p:spPr>
        <p:txBody>
          <a:bodyPr/>
          <a:lstStyle/>
          <a:p>
            <a:r>
              <a:rPr lang="en-US" dirty="0" smtClean="0"/>
              <a:t>The Philippines has traditionally been the largest exporter of live reef food fish in the world. In 2006, the Philippines officially exported approximately 7,000 tons of live grouper.</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9</a:t>
            </a:fld>
            <a:endParaRPr lang="en-US"/>
          </a:p>
        </p:txBody>
      </p:sp>
      <p:sp>
        <p:nvSpPr>
          <p:cNvPr id="15" name="TextBox 14"/>
          <p:cNvSpPr txBox="1"/>
          <p:nvPr/>
        </p:nvSpPr>
        <p:spPr>
          <a:xfrm>
            <a:off x="5565058" y="1659968"/>
            <a:ext cx="3016967" cy="3108544"/>
          </a:xfrm>
          <a:prstGeom prst="rect">
            <a:avLst/>
          </a:prstGeom>
          <a:noFill/>
        </p:spPr>
        <p:txBody>
          <a:bodyPr wrap="square" rtlCol="0">
            <a:spAutoFit/>
          </a:bodyPr>
          <a:lstStyle/>
          <a:p>
            <a:pPr algn="l"/>
            <a:r>
              <a:rPr lang="en-US" sz="1400" dirty="0" smtClean="0"/>
              <a:t>In 2006, the Philippines exported approximately 7,000 tons of live grouper. We do not know what fraction of that fish ended up in the Hong Kong market.</a:t>
            </a:r>
          </a:p>
          <a:p>
            <a:pPr algn="l"/>
            <a:endParaRPr lang="en-US" sz="1400" dirty="0" smtClean="0"/>
          </a:p>
          <a:p>
            <a:pPr algn="l"/>
            <a:r>
              <a:rPr lang="en-US" sz="1400" dirty="0" smtClean="0"/>
              <a:t>Current official HK imports of fish from the Philippines are closer to 2,000 </a:t>
            </a:r>
            <a:r>
              <a:rPr lang="en-US" sz="1400" dirty="0" err="1" smtClean="0"/>
              <a:t>mt</a:t>
            </a:r>
            <a:r>
              <a:rPr lang="en-US" sz="1400" dirty="0" smtClean="0"/>
              <a:t>.</a:t>
            </a:r>
          </a:p>
          <a:p>
            <a:pPr algn="l"/>
            <a:endParaRPr lang="en-US" sz="1400" dirty="0" smtClean="0"/>
          </a:p>
          <a:p>
            <a:pPr algn="l"/>
            <a:r>
              <a:rPr lang="en-US" sz="1400" dirty="0" smtClean="0"/>
              <a:t>We have no estimates for unreported exports from the </a:t>
            </a:r>
            <a:r>
              <a:rPr lang="en-US" sz="1400" dirty="0" smtClean="0"/>
              <a:t>Philippines, e.g. those through Malaysia.</a:t>
            </a:r>
            <a:endParaRPr lang="en-US" sz="1400" dirty="0"/>
          </a:p>
        </p:txBody>
      </p:sp>
      <p:sp>
        <p:nvSpPr>
          <p:cNvPr id="17" name="TextBox 16"/>
          <p:cNvSpPr txBox="1"/>
          <p:nvPr/>
        </p:nvSpPr>
        <p:spPr>
          <a:xfrm>
            <a:off x="0" y="5951286"/>
            <a:ext cx="8961438" cy="230832"/>
          </a:xfrm>
          <a:prstGeom prst="rect">
            <a:avLst/>
          </a:prstGeom>
          <a:noFill/>
        </p:spPr>
        <p:txBody>
          <a:bodyPr wrap="square" rtlCol="0">
            <a:spAutoFit/>
          </a:bodyPr>
          <a:lstStyle/>
          <a:p>
            <a:pPr algn="l"/>
            <a:r>
              <a:rPr lang="en-US" sz="900" dirty="0" smtClean="0"/>
              <a:t>Source: Bureau of Agricultural Statistics, Philippines; Sadovy, et. al. 2003; The Agriculture, Fisheries and Conservation Department of the Hong Kong SAR Government; </a:t>
            </a:r>
            <a:endParaRPr lang="en-US" sz="900" dirty="0"/>
          </a:p>
        </p:txBody>
      </p:sp>
      <p:grpSp>
        <p:nvGrpSpPr>
          <p:cNvPr id="21" name="Group 20"/>
          <p:cNvGrpSpPr/>
          <p:nvPr/>
        </p:nvGrpSpPr>
        <p:grpSpPr>
          <a:xfrm>
            <a:off x="165887" y="1167717"/>
            <a:ext cx="4533462" cy="2436945"/>
            <a:chOff x="165887" y="1896763"/>
            <a:chExt cx="4533462" cy="2436945"/>
          </a:xfrm>
        </p:grpSpPr>
        <p:grpSp>
          <p:nvGrpSpPr>
            <p:cNvPr id="8" name="Group 7"/>
            <p:cNvGrpSpPr/>
            <p:nvPr/>
          </p:nvGrpSpPr>
          <p:grpSpPr>
            <a:xfrm>
              <a:off x="165887" y="1896763"/>
              <a:ext cx="4533462" cy="1991019"/>
              <a:chOff x="165228" y="1022555"/>
              <a:chExt cx="4774142" cy="2729955"/>
            </a:xfrm>
          </p:grpSpPr>
          <p:sp>
            <p:nvSpPr>
              <p:cNvPr id="5" name="TextBox 4"/>
              <p:cNvSpPr txBox="1"/>
              <p:nvPr/>
            </p:nvSpPr>
            <p:spPr>
              <a:xfrm>
                <a:off x="4336556" y="3506288"/>
                <a:ext cx="602814" cy="246222"/>
              </a:xfrm>
              <a:prstGeom prst="rect">
                <a:avLst/>
              </a:prstGeom>
              <a:noFill/>
            </p:spPr>
            <p:txBody>
              <a:bodyPr wrap="square" rtlCol="0">
                <a:spAutoFit/>
              </a:bodyPr>
              <a:lstStyle/>
              <a:p>
                <a:r>
                  <a:rPr lang="en-US" sz="1000" dirty="0" smtClean="0"/>
                  <a:t>Year</a:t>
                </a:r>
                <a:endParaRPr lang="en-US" sz="1000" dirty="0"/>
              </a:p>
            </p:txBody>
          </p:sp>
          <p:sp>
            <p:nvSpPr>
              <p:cNvPr id="6" name="TextBox 5"/>
              <p:cNvSpPr txBox="1"/>
              <p:nvPr/>
            </p:nvSpPr>
            <p:spPr>
              <a:xfrm rot="16200000">
                <a:off x="-124660" y="2345856"/>
                <a:ext cx="839069" cy="259293"/>
              </a:xfrm>
              <a:prstGeom prst="rect">
                <a:avLst/>
              </a:prstGeom>
              <a:noFill/>
            </p:spPr>
            <p:txBody>
              <a:bodyPr wrap="square" rtlCol="0">
                <a:spAutoFit/>
              </a:bodyPr>
              <a:lstStyle/>
              <a:p>
                <a:r>
                  <a:rPr lang="en-US" sz="1000" dirty="0" smtClean="0"/>
                  <a:t>Tons</a:t>
                </a:r>
                <a:endParaRPr lang="en-US" sz="1000" dirty="0"/>
              </a:p>
            </p:txBody>
          </p:sp>
          <p:sp>
            <p:nvSpPr>
              <p:cNvPr id="7" name="TextBox 6"/>
              <p:cNvSpPr txBox="1"/>
              <p:nvPr/>
            </p:nvSpPr>
            <p:spPr>
              <a:xfrm>
                <a:off x="611333" y="1022555"/>
                <a:ext cx="3790474" cy="301225"/>
              </a:xfrm>
              <a:prstGeom prst="rect">
                <a:avLst/>
              </a:prstGeom>
              <a:noFill/>
            </p:spPr>
            <p:txBody>
              <a:bodyPr wrap="square" rtlCol="0">
                <a:spAutoFit/>
              </a:bodyPr>
              <a:lstStyle/>
              <a:p>
                <a:r>
                  <a:rPr lang="en-US" sz="1000" u="sng" dirty="0" smtClean="0"/>
                  <a:t>Exports of live grouper from Philippines over time (tons)</a:t>
                </a:r>
                <a:endParaRPr lang="en-US" sz="1000" u="sng" dirty="0"/>
              </a:p>
            </p:txBody>
          </p:sp>
        </p:grpSp>
        <p:graphicFrame>
          <p:nvGraphicFramePr>
            <p:cNvPr id="18" name="Chart 17"/>
            <p:cNvGraphicFramePr/>
            <p:nvPr/>
          </p:nvGraphicFramePr>
          <p:xfrm>
            <a:off x="412108" y="2191105"/>
            <a:ext cx="3865115" cy="2142603"/>
          </p:xfrm>
          <a:graphic>
            <a:graphicData uri="http://schemas.openxmlformats.org/drawingml/2006/chart">
              <c:chart xmlns:c="http://schemas.openxmlformats.org/drawingml/2006/chart" xmlns:r="http://schemas.openxmlformats.org/officeDocument/2006/relationships" r:id="rId3"/>
            </a:graphicData>
          </a:graphic>
        </p:graphicFrame>
      </p:grpSp>
      <p:sp>
        <p:nvSpPr>
          <p:cNvPr id="19" name="Isosceles Triangle 18"/>
          <p:cNvSpPr/>
          <p:nvPr/>
        </p:nvSpPr>
        <p:spPr bwMode="auto">
          <a:xfrm rot="5400000">
            <a:off x="3528727" y="2981757"/>
            <a:ext cx="3047998" cy="353959"/>
          </a:xfrm>
          <a:prstGeom prst="triangle">
            <a:avLst/>
          </a:prstGeom>
          <a:solidFill>
            <a:schemeClr val="tx2"/>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graphicFrame>
        <p:nvGraphicFramePr>
          <p:cNvPr id="22" name="Chart 21"/>
          <p:cNvGraphicFramePr/>
          <p:nvPr/>
        </p:nvGraphicFramePr>
        <p:xfrm>
          <a:off x="412108" y="3868926"/>
          <a:ext cx="4287241" cy="2082360"/>
        </p:xfrm>
        <a:graphic>
          <a:graphicData uri="http://schemas.openxmlformats.org/drawingml/2006/chart">
            <c:chart xmlns:c="http://schemas.openxmlformats.org/drawingml/2006/chart" xmlns:r="http://schemas.openxmlformats.org/officeDocument/2006/relationships" r:id="rId4"/>
          </a:graphicData>
        </a:graphic>
      </p:graphicFrame>
      <p:sp>
        <p:nvSpPr>
          <p:cNvPr id="23" name="TextBox 22"/>
          <p:cNvSpPr txBox="1"/>
          <p:nvPr/>
        </p:nvSpPr>
        <p:spPr>
          <a:xfrm rot="16200000">
            <a:off x="-16979" y="4589707"/>
            <a:ext cx="611952" cy="246221"/>
          </a:xfrm>
          <a:prstGeom prst="rect">
            <a:avLst/>
          </a:prstGeom>
          <a:noFill/>
        </p:spPr>
        <p:txBody>
          <a:bodyPr wrap="square" rtlCol="0">
            <a:spAutoFit/>
          </a:bodyPr>
          <a:lstStyle/>
          <a:p>
            <a:r>
              <a:rPr lang="en-US" sz="1000" dirty="0" smtClean="0"/>
              <a:t>Tons</a:t>
            </a:r>
            <a:endParaRPr lang="en-US" sz="1000" dirty="0"/>
          </a:p>
        </p:txBody>
      </p:sp>
      <p:sp>
        <p:nvSpPr>
          <p:cNvPr id="24" name="TextBox 23"/>
          <p:cNvSpPr txBox="1"/>
          <p:nvPr/>
        </p:nvSpPr>
        <p:spPr>
          <a:xfrm>
            <a:off x="589501" y="3604662"/>
            <a:ext cx="3831773" cy="246221"/>
          </a:xfrm>
          <a:prstGeom prst="rect">
            <a:avLst/>
          </a:prstGeom>
          <a:noFill/>
        </p:spPr>
        <p:txBody>
          <a:bodyPr wrap="square" rtlCol="0">
            <a:spAutoFit/>
          </a:bodyPr>
          <a:lstStyle/>
          <a:p>
            <a:r>
              <a:rPr lang="en-US" sz="1000" u="sng" dirty="0" smtClean="0"/>
              <a:t>Philippines exports vs. Hong Kong imports in 2006 (tons)</a:t>
            </a:r>
            <a:endParaRPr lang="en-US" sz="1000" u="sng"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t>Malaysia officially exports 2,000 tons of LRFF. Unreported trade may be substantially larger. </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10</a:t>
            </a:fld>
            <a:endParaRPr lang="en-US"/>
          </a:p>
        </p:txBody>
      </p:sp>
      <p:sp>
        <p:nvSpPr>
          <p:cNvPr id="9" name="TextBox 8"/>
          <p:cNvSpPr txBox="1"/>
          <p:nvPr/>
        </p:nvSpPr>
        <p:spPr>
          <a:xfrm>
            <a:off x="1" y="5968181"/>
            <a:ext cx="8961437" cy="230832"/>
          </a:xfrm>
          <a:prstGeom prst="rect">
            <a:avLst/>
          </a:prstGeom>
          <a:noFill/>
        </p:spPr>
        <p:txBody>
          <a:bodyPr wrap="square" rtlCol="0">
            <a:spAutoFit/>
          </a:bodyPr>
          <a:lstStyle/>
          <a:p>
            <a:pPr algn="l"/>
            <a:r>
              <a:rPr lang="en-US" sz="900" dirty="0" smtClean="0"/>
              <a:t>Source: Sadovy, et. al. 2003; The Agriculture, Fisheries and Conservation Department of the Hong Kong SAR Government; Expert opinion on Malaysian trade of LRFF  </a:t>
            </a:r>
            <a:endParaRPr lang="en-US" sz="900" dirty="0"/>
          </a:p>
        </p:txBody>
      </p:sp>
      <p:grpSp>
        <p:nvGrpSpPr>
          <p:cNvPr id="17" name="Group 16"/>
          <p:cNvGrpSpPr/>
          <p:nvPr/>
        </p:nvGrpSpPr>
        <p:grpSpPr>
          <a:xfrm>
            <a:off x="201668" y="1137106"/>
            <a:ext cx="8405303" cy="4801469"/>
            <a:chOff x="332297" y="1207444"/>
            <a:chExt cx="8405303" cy="4801469"/>
          </a:xfrm>
        </p:grpSpPr>
        <p:sp>
          <p:nvSpPr>
            <p:cNvPr id="6" name="Isosceles Triangle 5"/>
            <p:cNvSpPr/>
            <p:nvPr/>
          </p:nvSpPr>
          <p:spPr bwMode="auto">
            <a:xfrm rot="5400000">
              <a:off x="4539047" y="2901171"/>
              <a:ext cx="3047998" cy="353959"/>
            </a:xfrm>
            <a:prstGeom prst="triangle">
              <a:avLst/>
            </a:prstGeom>
            <a:solidFill>
              <a:schemeClr val="tx2"/>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8" name="TextBox 7"/>
            <p:cNvSpPr txBox="1"/>
            <p:nvPr/>
          </p:nvSpPr>
          <p:spPr>
            <a:xfrm>
              <a:off x="6461090" y="1815407"/>
              <a:ext cx="2276510" cy="3323987"/>
            </a:xfrm>
            <a:prstGeom prst="rect">
              <a:avLst/>
            </a:prstGeom>
            <a:noFill/>
          </p:spPr>
          <p:txBody>
            <a:bodyPr wrap="square" rtlCol="0">
              <a:spAutoFit/>
            </a:bodyPr>
            <a:lstStyle/>
            <a:p>
              <a:pPr algn="l"/>
              <a:r>
                <a:rPr lang="en-US" sz="1400" dirty="0" smtClean="0"/>
                <a:t>The amount of live reef food fish being legally exported by Malaysia is around 2,000 metric tons annually, of which 85% comes from Sabah.</a:t>
              </a:r>
            </a:p>
            <a:p>
              <a:pPr algn="l"/>
              <a:endParaRPr lang="en-US" sz="1400" dirty="0" smtClean="0"/>
            </a:p>
            <a:p>
              <a:pPr algn="l"/>
              <a:r>
                <a:rPr lang="en-US" sz="1400" dirty="0" smtClean="0"/>
                <a:t>Malaysia exports may include a substantial quantity of unreported live reef food fish via boat, estimated by one industry expert at 8,000 tons per year.</a:t>
              </a:r>
            </a:p>
            <a:p>
              <a:pPr algn="l"/>
              <a:endParaRPr lang="en-US" sz="1400" dirty="0"/>
            </a:p>
          </p:txBody>
        </p:sp>
        <p:sp>
          <p:nvSpPr>
            <p:cNvPr id="12" name="TextBox 11"/>
            <p:cNvSpPr txBox="1"/>
            <p:nvPr/>
          </p:nvSpPr>
          <p:spPr>
            <a:xfrm>
              <a:off x="1011298" y="1207444"/>
              <a:ext cx="3790102" cy="246221"/>
            </a:xfrm>
            <a:prstGeom prst="rect">
              <a:avLst/>
            </a:prstGeom>
            <a:noFill/>
          </p:spPr>
          <p:txBody>
            <a:bodyPr wrap="square" rtlCol="0">
              <a:spAutoFit/>
            </a:bodyPr>
            <a:lstStyle/>
            <a:p>
              <a:r>
                <a:rPr lang="en-US" sz="1000" u="sng" dirty="0" smtClean="0"/>
                <a:t>Share of Malaysia’s exports that are legal vs. illegal</a:t>
              </a:r>
              <a:endParaRPr lang="en-US" sz="1000" u="sng" dirty="0"/>
            </a:p>
          </p:txBody>
        </p:sp>
        <p:graphicFrame>
          <p:nvGraphicFramePr>
            <p:cNvPr id="10" name="Chart 9"/>
            <p:cNvGraphicFramePr/>
            <p:nvPr/>
          </p:nvGraphicFramePr>
          <p:xfrm>
            <a:off x="500901" y="1507255"/>
            <a:ext cx="5096031" cy="198957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p:nvPr/>
          </p:nvGraphicFramePr>
          <p:xfrm>
            <a:off x="531046" y="4019340"/>
            <a:ext cx="5069360" cy="1989573"/>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p:cNvSpPr txBox="1"/>
            <p:nvPr/>
          </p:nvSpPr>
          <p:spPr>
            <a:xfrm rot="16200000">
              <a:off x="98004" y="2243962"/>
              <a:ext cx="714808" cy="246221"/>
            </a:xfrm>
            <a:prstGeom prst="rect">
              <a:avLst/>
            </a:prstGeom>
            <a:noFill/>
          </p:spPr>
          <p:txBody>
            <a:bodyPr wrap="square" rtlCol="0">
              <a:spAutoFit/>
            </a:bodyPr>
            <a:lstStyle/>
            <a:p>
              <a:r>
                <a:rPr lang="en-US" sz="1000" dirty="0" smtClean="0"/>
                <a:t>Tons</a:t>
              </a:r>
              <a:endParaRPr lang="en-US" sz="1000" dirty="0"/>
            </a:p>
          </p:txBody>
        </p:sp>
        <p:sp>
          <p:nvSpPr>
            <p:cNvPr id="15" name="TextBox 14"/>
            <p:cNvSpPr txBox="1"/>
            <p:nvPr/>
          </p:nvSpPr>
          <p:spPr>
            <a:xfrm rot="16200000">
              <a:off x="98004" y="4684440"/>
              <a:ext cx="714808" cy="246221"/>
            </a:xfrm>
            <a:prstGeom prst="rect">
              <a:avLst/>
            </a:prstGeom>
            <a:noFill/>
          </p:spPr>
          <p:txBody>
            <a:bodyPr wrap="square" rtlCol="0">
              <a:spAutoFit/>
            </a:bodyPr>
            <a:lstStyle/>
            <a:p>
              <a:r>
                <a:rPr lang="en-US" sz="1000" dirty="0" smtClean="0"/>
                <a:t>Tons</a:t>
              </a:r>
              <a:endParaRPr lang="en-US" sz="1000" dirty="0"/>
            </a:p>
          </p:txBody>
        </p:sp>
        <p:sp>
          <p:nvSpPr>
            <p:cNvPr id="16" name="TextBox 15"/>
            <p:cNvSpPr txBox="1"/>
            <p:nvPr/>
          </p:nvSpPr>
          <p:spPr>
            <a:xfrm>
              <a:off x="1011298" y="3709917"/>
              <a:ext cx="3790102" cy="246221"/>
            </a:xfrm>
            <a:prstGeom prst="rect">
              <a:avLst/>
            </a:prstGeom>
            <a:noFill/>
          </p:spPr>
          <p:txBody>
            <a:bodyPr wrap="square" rtlCol="0">
              <a:spAutoFit/>
            </a:bodyPr>
            <a:lstStyle/>
            <a:p>
              <a:r>
                <a:rPr lang="en-US" sz="1000" u="sng" dirty="0" smtClean="0"/>
                <a:t>Share of Malaysia’s exports coming from Sabah</a:t>
              </a:r>
              <a:endParaRPr lang="en-US" sz="1000" u="sng" dirty="0"/>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t>Indonesia was one of the largest exporters of live reef food fish, but official exports peaked in 1995</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11</a:t>
            </a:fld>
            <a:endParaRPr lang="en-US"/>
          </a:p>
        </p:txBody>
      </p:sp>
      <p:grpSp>
        <p:nvGrpSpPr>
          <p:cNvPr id="21" name="Group 20"/>
          <p:cNvGrpSpPr/>
          <p:nvPr/>
        </p:nvGrpSpPr>
        <p:grpSpPr>
          <a:xfrm>
            <a:off x="165887" y="814963"/>
            <a:ext cx="4742908" cy="2424821"/>
            <a:chOff x="165887" y="1157348"/>
            <a:chExt cx="4742908" cy="2424821"/>
          </a:xfrm>
        </p:grpSpPr>
        <p:sp>
          <p:nvSpPr>
            <p:cNvPr id="6" name="TextBox 5"/>
            <p:cNvSpPr txBox="1"/>
            <p:nvPr/>
          </p:nvSpPr>
          <p:spPr>
            <a:xfrm>
              <a:off x="736986" y="1157348"/>
              <a:ext cx="3599385" cy="228195"/>
            </a:xfrm>
            <a:prstGeom prst="rect">
              <a:avLst/>
            </a:prstGeom>
            <a:noFill/>
          </p:spPr>
          <p:txBody>
            <a:bodyPr wrap="square" rtlCol="0">
              <a:spAutoFit/>
            </a:bodyPr>
            <a:lstStyle/>
            <a:p>
              <a:r>
                <a:rPr lang="en-US" sz="1000" u="sng" dirty="0" smtClean="0"/>
                <a:t>Exports of live reef food fish from Indonesia over time (tons)</a:t>
              </a:r>
              <a:endParaRPr lang="en-US" sz="1000" u="sng" dirty="0"/>
            </a:p>
          </p:txBody>
        </p:sp>
        <p:graphicFrame>
          <p:nvGraphicFramePr>
            <p:cNvPr id="7" name="Chart 6"/>
            <p:cNvGraphicFramePr/>
            <p:nvPr/>
          </p:nvGraphicFramePr>
          <p:xfrm>
            <a:off x="414031" y="1499641"/>
            <a:ext cx="4069824" cy="2082528"/>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rot="16200000">
              <a:off x="5422" y="2130424"/>
              <a:ext cx="567151" cy="246221"/>
            </a:xfrm>
            <a:prstGeom prst="rect">
              <a:avLst/>
            </a:prstGeom>
            <a:noFill/>
          </p:spPr>
          <p:txBody>
            <a:bodyPr wrap="square" rtlCol="0">
              <a:spAutoFit/>
            </a:bodyPr>
            <a:lstStyle/>
            <a:p>
              <a:r>
                <a:rPr lang="en-US" sz="1000" dirty="0" smtClean="0"/>
                <a:t>Tons</a:t>
              </a:r>
              <a:endParaRPr lang="en-US" sz="1000" dirty="0"/>
            </a:p>
          </p:txBody>
        </p:sp>
        <p:sp>
          <p:nvSpPr>
            <p:cNvPr id="9" name="TextBox 8"/>
            <p:cNvSpPr txBox="1"/>
            <p:nvPr/>
          </p:nvSpPr>
          <p:spPr>
            <a:xfrm>
              <a:off x="4336371" y="3033485"/>
              <a:ext cx="572424" cy="166428"/>
            </a:xfrm>
            <a:prstGeom prst="rect">
              <a:avLst/>
            </a:prstGeom>
            <a:noFill/>
          </p:spPr>
          <p:txBody>
            <a:bodyPr wrap="square" rtlCol="0">
              <a:spAutoFit/>
            </a:bodyPr>
            <a:lstStyle/>
            <a:p>
              <a:r>
                <a:rPr lang="en-US" sz="1000" dirty="0" smtClean="0"/>
                <a:t>Year</a:t>
              </a:r>
              <a:endParaRPr lang="en-US" sz="1000" dirty="0"/>
            </a:p>
          </p:txBody>
        </p:sp>
      </p:grpSp>
      <p:sp>
        <p:nvSpPr>
          <p:cNvPr id="14" name="TextBox 13"/>
          <p:cNvSpPr txBox="1"/>
          <p:nvPr/>
        </p:nvSpPr>
        <p:spPr>
          <a:xfrm>
            <a:off x="5604387" y="2307480"/>
            <a:ext cx="3016967" cy="2246769"/>
          </a:xfrm>
          <a:prstGeom prst="rect">
            <a:avLst/>
          </a:prstGeom>
          <a:noFill/>
        </p:spPr>
        <p:txBody>
          <a:bodyPr wrap="square" rtlCol="0">
            <a:spAutoFit/>
          </a:bodyPr>
          <a:lstStyle/>
          <a:p>
            <a:pPr algn="l"/>
            <a:r>
              <a:rPr lang="en-US" sz="1400" dirty="0" smtClean="0"/>
              <a:t>In 2005, Indonesia officially exported approximately 1,280 tons of live reef food fish.</a:t>
            </a:r>
            <a:r>
              <a:rPr lang="en-US" sz="1400" dirty="0" smtClean="0"/>
              <a:t> </a:t>
            </a:r>
            <a:r>
              <a:rPr lang="en-US" sz="1400" dirty="0" smtClean="0"/>
              <a:t>Today, Hong Kong alone now officially records about 3,000 metric tons.</a:t>
            </a:r>
          </a:p>
          <a:p>
            <a:pPr algn="l"/>
            <a:endParaRPr lang="en-US" sz="1400" dirty="0" smtClean="0"/>
          </a:p>
          <a:p>
            <a:pPr algn="l"/>
            <a:r>
              <a:rPr lang="en-US" sz="1400" dirty="0" smtClean="0"/>
              <a:t>We have no estimates for unreported exports from </a:t>
            </a:r>
            <a:r>
              <a:rPr lang="en-US" sz="1400" dirty="0" smtClean="0"/>
              <a:t>Indonesia or direct exports to non-Hong Kong </a:t>
            </a:r>
            <a:r>
              <a:rPr lang="en-US" sz="1400" dirty="0" smtClean="0"/>
              <a:t>destinations.</a:t>
            </a:r>
            <a:r>
              <a:rPr lang="en-US" sz="1400" dirty="0" smtClean="0"/>
              <a:t>.</a:t>
            </a:r>
            <a:endParaRPr lang="en-US" sz="1400" dirty="0"/>
          </a:p>
        </p:txBody>
      </p:sp>
      <p:sp>
        <p:nvSpPr>
          <p:cNvPr id="17" name="Isosceles Triangle 16"/>
          <p:cNvSpPr/>
          <p:nvPr/>
        </p:nvSpPr>
        <p:spPr bwMode="auto">
          <a:xfrm rot="5400000">
            <a:off x="3705709" y="3022934"/>
            <a:ext cx="3047998" cy="353959"/>
          </a:xfrm>
          <a:prstGeom prst="triangle">
            <a:avLst/>
          </a:prstGeom>
          <a:solidFill>
            <a:schemeClr val="tx2"/>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3" name="TextBox 12"/>
          <p:cNvSpPr txBox="1"/>
          <p:nvPr/>
        </p:nvSpPr>
        <p:spPr>
          <a:xfrm>
            <a:off x="0" y="5951286"/>
            <a:ext cx="8961438" cy="230832"/>
          </a:xfrm>
          <a:prstGeom prst="rect">
            <a:avLst/>
          </a:prstGeom>
          <a:noFill/>
        </p:spPr>
        <p:txBody>
          <a:bodyPr wrap="square" rtlCol="0">
            <a:spAutoFit/>
          </a:bodyPr>
          <a:lstStyle/>
          <a:p>
            <a:pPr algn="l"/>
            <a:r>
              <a:rPr lang="en-US" sz="900" dirty="0" smtClean="0"/>
              <a:t>Sources: WWF Trade Scoping Study, 2007.; Indonesian Directorate General of Fisheries </a:t>
            </a:r>
            <a:endParaRPr lang="en-US" sz="900" dirty="0"/>
          </a:p>
        </p:txBody>
      </p:sp>
      <p:graphicFrame>
        <p:nvGraphicFramePr>
          <p:cNvPr id="19" name="Chart 18"/>
          <p:cNvGraphicFramePr/>
          <p:nvPr/>
        </p:nvGraphicFramePr>
        <p:xfrm>
          <a:off x="412107" y="3637568"/>
          <a:ext cx="4287241" cy="2195227"/>
        </p:xfrm>
        <a:graphic>
          <a:graphicData uri="http://schemas.openxmlformats.org/drawingml/2006/chart">
            <c:chart xmlns:c="http://schemas.openxmlformats.org/drawingml/2006/chart" xmlns:r="http://schemas.openxmlformats.org/officeDocument/2006/relationships" r:id="rId4"/>
          </a:graphicData>
        </a:graphic>
      </p:graphicFrame>
      <p:sp>
        <p:nvSpPr>
          <p:cNvPr id="20" name="TextBox 19"/>
          <p:cNvSpPr txBox="1"/>
          <p:nvPr/>
        </p:nvSpPr>
        <p:spPr>
          <a:xfrm rot="16200000">
            <a:off x="5422" y="4283202"/>
            <a:ext cx="567151" cy="246221"/>
          </a:xfrm>
          <a:prstGeom prst="rect">
            <a:avLst/>
          </a:prstGeom>
          <a:noFill/>
        </p:spPr>
        <p:txBody>
          <a:bodyPr wrap="square" rtlCol="0">
            <a:spAutoFit/>
          </a:bodyPr>
          <a:lstStyle/>
          <a:p>
            <a:r>
              <a:rPr lang="en-US" sz="1000" dirty="0" smtClean="0"/>
              <a:t>Tons</a:t>
            </a:r>
            <a:endParaRPr lang="en-US" sz="1000" dirty="0"/>
          </a:p>
        </p:txBody>
      </p:sp>
      <p:sp>
        <p:nvSpPr>
          <p:cNvPr id="22" name="TextBox 21"/>
          <p:cNvSpPr txBox="1"/>
          <p:nvPr/>
        </p:nvSpPr>
        <p:spPr>
          <a:xfrm>
            <a:off x="736986" y="3409373"/>
            <a:ext cx="3599385" cy="246221"/>
          </a:xfrm>
          <a:prstGeom prst="rect">
            <a:avLst/>
          </a:prstGeom>
          <a:noFill/>
        </p:spPr>
        <p:txBody>
          <a:bodyPr wrap="square" rtlCol="0">
            <a:spAutoFit/>
          </a:bodyPr>
          <a:lstStyle/>
          <a:p>
            <a:r>
              <a:rPr lang="en-US" sz="1000" u="sng" dirty="0" smtClean="0"/>
              <a:t>Indonesia’s exports vs. Hong Kong’s imports in 2005 (tons)</a:t>
            </a:r>
            <a:endParaRPr lang="en-US" sz="1000" u="sng"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187858"/>
            <a:ext cx="8618537" cy="877163"/>
          </a:xfrm>
        </p:spPr>
        <p:txBody>
          <a:bodyPr/>
          <a:lstStyle/>
          <a:p>
            <a:r>
              <a:rPr lang="en-US" dirty="0" smtClean="0"/>
              <a:t>Thailand produced about 3,105 tons of grouper through aquaculture in 2008, and is a significant exporter mostly of green grouper and tiger grouper</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12</a:t>
            </a:fld>
            <a:endParaRPr lang="en-US"/>
          </a:p>
        </p:txBody>
      </p:sp>
      <p:grpSp>
        <p:nvGrpSpPr>
          <p:cNvPr id="4" name="Group 11"/>
          <p:cNvGrpSpPr/>
          <p:nvPr/>
        </p:nvGrpSpPr>
        <p:grpSpPr>
          <a:xfrm>
            <a:off x="96797" y="1186774"/>
            <a:ext cx="5029680" cy="3404681"/>
            <a:chOff x="213531" y="1018375"/>
            <a:chExt cx="6157695" cy="3495258"/>
          </a:xfrm>
        </p:grpSpPr>
        <p:sp>
          <p:nvSpPr>
            <p:cNvPr id="5" name="TextBox 4"/>
            <p:cNvSpPr txBox="1"/>
            <p:nvPr/>
          </p:nvSpPr>
          <p:spPr>
            <a:xfrm rot="16200000">
              <a:off x="-70588" y="2444085"/>
              <a:ext cx="757171" cy="188934"/>
            </a:xfrm>
            <a:prstGeom prst="rect">
              <a:avLst/>
            </a:prstGeom>
            <a:noFill/>
          </p:spPr>
          <p:txBody>
            <a:bodyPr wrap="square" rtlCol="0">
              <a:spAutoFit/>
            </a:bodyPr>
            <a:lstStyle/>
            <a:p>
              <a:r>
                <a:rPr lang="en-US" sz="1000" dirty="0" smtClean="0"/>
                <a:t>Tons</a:t>
              </a:r>
              <a:endParaRPr lang="en-US" sz="1000" dirty="0"/>
            </a:p>
          </p:txBody>
        </p:sp>
        <p:sp>
          <p:nvSpPr>
            <p:cNvPr id="6" name="TextBox 5"/>
            <p:cNvSpPr txBox="1"/>
            <p:nvPr/>
          </p:nvSpPr>
          <p:spPr>
            <a:xfrm>
              <a:off x="5798802" y="4012131"/>
              <a:ext cx="572424" cy="166428"/>
            </a:xfrm>
            <a:prstGeom prst="rect">
              <a:avLst/>
            </a:prstGeom>
            <a:noFill/>
          </p:spPr>
          <p:txBody>
            <a:bodyPr wrap="square" rtlCol="0">
              <a:spAutoFit/>
            </a:bodyPr>
            <a:lstStyle/>
            <a:p>
              <a:r>
                <a:rPr lang="en-US" sz="1000" dirty="0" smtClean="0"/>
                <a:t>Year</a:t>
              </a:r>
              <a:endParaRPr lang="en-US" sz="1000" dirty="0"/>
            </a:p>
          </p:txBody>
        </p:sp>
        <p:sp>
          <p:nvSpPr>
            <p:cNvPr id="8" name="TextBox 7"/>
            <p:cNvSpPr txBox="1"/>
            <p:nvPr/>
          </p:nvSpPr>
          <p:spPr>
            <a:xfrm>
              <a:off x="857390" y="1018375"/>
              <a:ext cx="4677648" cy="246221"/>
            </a:xfrm>
            <a:prstGeom prst="rect">
              <a:avLst/>
            </a:prstGeom>
            <a:noFill/>
          </p:spPr>
          <p:txBody>
            <a:bodyPr wrap="square" rtlCol="0">
              <a:spAutoFit/>
            </a:bodyPr>
            <a:lstStyle/>
            <a:p>
              <a:r>
                <a:rPr lang="en-US" sz="1000" u="sng" dirty="0" smtClean="0"/>
                <a:t>Production of grouper through aquaculture over time (tons)</a:t>
              </a:r>
              <a:endParaRPr lang="en-US" sz="1000" u="sng" dirty="0"/>
            </a:p>
          </p:txBody>
        </p:sp>
        <p:graphicFrame>
          <p:nvGraphicFramePr>
            <p:cNvPr id="10" name="Chart 9"/>
            <p:cNvGraphicFramePr/>
            <p:nvPr/>
          </p:nvGraphicFramePr>
          <p:xfrm>
            <a:off x="439163" y="1264596"/>
            <a:ext cx="5478535" cy="3249037"/>
          </p:xfrm>
          <a:graphic>
            <a:graphicData uri="http://schemas.openxmlformats.org/drawingml/2006/chart">
              <c:chart xmlns:c="http://schemas.openxmlformats.org/drawingml/2006/chart" xmlns:r="http://schemas.openxmlformats.org/officeDocument/2006/relationships" r:id="rId2"/>
            </a:graphicData>
          </a:graphic>
        </p:graphicFrame>
      </p:grpSp>
      <p:sp>
        <p:nvSpPr>
          <p:cNvPr id="11" name="TextBox 10"/>
          <p:cNvSpPr txBox="1"/>
          <p:nvPr/>
        </p:nvSpPr>
        <p:spPr>
          <a:xfrm>
            <a:off x="0" y="6040876"/>
            <a:ext cx="8961438" cy="230832"/>
          </a:xfrm>
          <a:prstGeom prst="rect">
            <a:avLst/>
          </a:prstGeom>
          <a:noFill/>
        </p:spPr>
        <p:txBody>
          <a:bodyPr wrap="square" rtlCol="0">
            <a:spAutoFit/>
          </a:bodyPr>
          <a:lstStyle/>
          <a:p>
            <a:pPr algn="l"/>
            <a:r>
              <a:rPr lang="en-US" sz="900" dirty="0" smtClean="0"/>
              <a:t>Source: FAO Global Aquaculture Production Online Query Results</a:t>
            </a:r>
            <a:endParaRPr lang="en-US" sz="900" dirty="0"/>
          </a:p>
        </p:txBody>
      </p:sp>
      <p:pic>
        <p:nvPicPr>
          <p:cNvPr id="16" name="Picture 2"/>
          <p:cNvPicPr>
            <a:picLocks noChangeAspect="1" noChangeArrowheads="1"/>
          </p:cNvPicPr>
          <p:nvPr/>
        </p:nvPicPr>
        <p:blipFill>
          <a:blip r:embed="rId3" cstate="print"/>
          <a:srcRect/>
          <a:stretch>
            <a:fillRect/>
          </a:stretch>
        </p:blipFill>
        <p:spPr bwMode="auto">
          <a:xfrm>
            <a:off x="5333474" y="1349519"/>
            <a:ext cx="3333576" cy="2244573"/>
          </a:xfrm>
          <a:prstGeom prst="rect">
            <a:avLst/>
          </a:prstGeom>
          <a:noFill/>
          <a:ln w="9525">
            <a:noFill/>
            <a:miter lim="800000"/>
            <a:headEnd/>
            <a:tailEnd/>
          </a:ln>
        </p:spPr>
      </p:pic>
      <p:sp>
        <p:nvSpPr>
          <p:cNvPr id="17" name="TextBox 16"/>
          <p:cNvSpPr txBox="1"/>
          <p:nvPr/>
        </p:nvSpPr>
        <p:spPr>
          <a:xfrm>
            <a:off x="4940552" y="3331930"/>
            <a:ext cx="4020886" cy="400110"/>
          </a:xfrm>
          <a:prstGeom prst="rect">
            <a:avLst/>
          </a:prstGeom>
          <a:noFill/>
        </p:spPr>
        <p:txBody>
          <a:bodyPr wrap="square" rtlCol="0">
            <a:spAutoFit/>
          </a:bodyPr>
          <a:lstStyle/>
          <a:p>
            <a:r>
              <a:rPr lang="en-US" sz="1000" u="sng" dirty="0" smtClean="0"/>
              <a:t>Hong Kong imports of green grouper over time by air </a:t>
            </a:r>
          </a:p>
          <a:p>
            <a:r>
              <a:rPr lang="en-US" sz="1000" u="sng" dirty="0" smtClean="0"/>
              <a:t>and by fishing vessel* (‘000 kg)</a:t>
            </a:r>
            <a:endParaRPr lang="en-US" sz="1000" u="sng" dirty="0"/>
          </a:p>
        </p:txBody>
      </p:sp>
      <p:pic>
        <p:nvPicPr>
          <p:cNvPr id="18" name="Picture 3"/>
          <p:cNvPicPr>
            <a:picLocks noChangeAspect="1" noChangeArrowheads="1"/>
          </p:cNvPicPr>
          <p:nvPr/>
        </p:nvPicPr>
        <p:blipFill>
          <a:blip r:embed="rId4" cstate="print"/>
          <a:srcRect/>
          <a:stretch>
            <a:fillRect/>
          </a:stretch>
        </p:blipFill>
        <p:spPr bwMode="auto">
          <a:xfrm>
            <a:off x="5366813" y="3789087"/>
            <a:ext cx="3340310" cy="2251789"/>
          </a:xfrm>
          <a:prstGeom prst="rect">
            <a:avLst/>
          </a:prstGeom>
          <a:noFill/>
          <a:ln w="9525">
            <a:noFill/>
            <a:miter lim="800000"/>
            <a:headEnd/>
            <a:tailEnd/>
          </a:ln>
        </p:spPr>
      </p:pic>
      <p:sp>
        <p:nvSpPr>
          <p:cNvPr id="19" name="TextBox 18"/>
          <p:cNvSpPr txBox="1"/>
          <p:nvPr/>
        </p:nvSpPr>
        <p:spPr>
          <a:xfrm>
            <a:off x="5098307" y="1026504"/>
            <a:ext cx="4020886" cy="400110"/>
          </a:xfrm>
          <a:prstGeom prst="rect">
            <a:avLst/>
          </a:prstGeom>
          <a:noFill/>
        </p:spPr>
        <p:txBody>
          <a:bodyPr wrap="square" rtlCol="0">
            <a:spAutoFit/>
          </a:bodyPr>
          <a:lstStyle/>
          <a:p>
            <a:r>
              <a:rPr lang="en-US" sz="1000" u="sng" dirty="0" smtClean="0"/>
              <a:t>Hong Kong imports of tiger grouper over time by air </a:t>
            </a:r>
          </a:p>
          <a:p>
            <a:r>
              <a:rPr lang="en-US" sz="1000" u="sng" dirty="0" smtClean="0"/>
              <a:t>and by fishing vessel* (‘000 kg)</a:t>
            </a:r>
            <a:endParaRPr lang="en-US" sz="1000" u="sng" dirty="0"/>
          </a:p>
        </p:txBody>
      </p:sp>
      <p:sp>
        <p:nvSpPr>
          <p:cNvPr id="20" name="TextBox 19"/>
          <p:cNvSpPr txBox="1"/>
          <p:nvPr/>
        </p:nvSpPr>
        <p:spPr>
          <a:xfrm>
            <a:off x="0" y="5727295"/>
            <a:ext cx="8961438" cy="230832"/>
          </a:xfrm>
          <a:prstGeom prst="rect">
            <a:avLst/>
          </a:prstGeom>
          <a:noFill/>
        </p:spPr>
        <p:txBody>
          <a:bodyPr wrap="square" rtlCol="0">
            <a:spAutoFit/>
          </a:bodyPr>
          <a:lstStyle/>
          <a:p>
            <a:pPr algn="l"/>
            <a:r>
              <a:rPr lang="en-US" sz="900" dirty="0" smtClean="0"/>
              <a:t>Source: WWF Coral Triangle Program, Workshop Report, 2009.</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8" name="Chart 27"/>
          <p:cNvGraphicFramePr/>
          <p:nvPr/>
        </p:nvGraphicFramePr>
        <p:xfrm>
          <a:off x="244243" y="3301472"/>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119063" y="173748"/>
            <a:ext cx="8618537" cy="584775"/>
          </a:xfrm>
        </p:spPr>
        <p:txBody>
          <a:bodyPr/>
          <a:lstStyle/>
          <a:p>
            <a:r>
              <a:rPr lang="en-US" dirty="0" smtClean="0"/>
              <a:t>Taiwan farms nearly 17,000 tons of farmed grouper each year, a quarter of which is exported</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13</a:t>
            </a:fld>
            <a:endParaRPr lang="en-US"/>
          </a:p>
        </p:txBody>
      </p:sp>
      <p:sp>
        <p:nvSpPr>
          <p:cNvPr id="23" name="TextBox 22"/>
          <p:cNvSpPr txBox="1"/>
          <p:nvPr/>
        </p:nvSpPr>
        <p:spPr>
          <a:xfrm rot="16200000">
            <a:off x="-211274" y="4235809"/>
            <a:ext cx="808512" cy="251703"/>
          </a:xfrm>
          <a:prstGeom prst="rect">
            <a:avLst/>
          </a:prstGeom>
          <a:noFill/>
        </p:spPr>
        <p:txBody>
          <a:bodyPr wrap="square" rtlCol="0">
            <a:spAutoFit/>
          </a:bodyPr>
          <a:lstStyle/>
          <a:p>
            <a:r>
              <a:rPr lang="en-US" sz="1000" dirty="0" smtClean="0"/>
              <a:t>Tons</a:t>
            </a:r>
            <a:endParaRPr lang="en-US" sz="1000" dirty="0"/>
          </a:p>
        </p:txBody>
      </p:sp>
      <p:cxnSp>
        <p:nvCxnSpPr>
          <p:cNvPr id="27" name="Straight Connector 26"/>
          <p:cNvCxnSpPr/>
          <p:nvPr/>
        </p:nvCxnSpPr>
        <p:spPr bwMode="auto">
          <a:xfrm flipV="1">
            <a:off x="824687" y="3711090"/>
            <a:ext cx="3749900" cy="9940"/>
          </a:xfrm>
          <a:prstGeom prst="line">
            <a:avLst/>
          </a:prstGeom>
          <a:solidFill>
            <a:schemeClr val="accent1"/>
          </a:solidFill>
          <a:ln w="19050" cap="flat" cmpd="sng" algn="ctr">
            <a:solidFill>
              <a:schemeClr val="tx1"/>
            </a:solidFill>
            <a:prstDash val="dash"/>
            <a:round/>
            <a:headEnd type="none" w="med" len="med"/>
            <a:tailEnd type="none" w="med" len="med"/>
          </a:ln>
          <a:effectLst/>
        </p:spPr>
      </p:cxnSp>
      <p:cxnSp>
        <p:nvCxnSpPr>
          <p:cNvPr id="32" name="Straight Connector 31"/>
          <p:cNvCxnSpPr/>
          <p:nvPr/>
        </p:nvCxnSpPr>
        <p:spPr bwMode="auto">
          <a:xfrm>
            <a:off x="834596" y="5062178"/>
            <a:ext cx="3766931" cy="0"/>
          </a:xfrm>
          <a:prstGeom prst="line">
            <a:avLst/>
          </a:prstGeom>
          <a:solidFill>
            <a:schemeClr val="accent1"/>
          </a:solidFill>
          <a:ln w="19050" cap="flat" cmpd="sng" algn="ctr">
            <a:solidFill>
              <a:schemeClr val="tx1"/>
            </a:solidFill>
            <a:prstDash val="dash"/>
            <a:round/>
            <a:headEnd type="none" w="med" len="med"/>
            <a:tailEnd type="none" w="med" len="med"/>
          </a:ln>
          <a:effectLst/>
        </p:spPr>
      </p:cxnSp>
      <p:sp>
        <p:nvSpPr>
          <p:cNvPr id="34" name="Right Brace 33"/>
          <p:cNvSpPr/>
          <p:nvPr/>
        </p:nvSpPr>
        <p:spPr bwMode="auto">
          <a:xfrm>
            <a:off x="4859558" y="3701150"/>
            <a:ext cx="298174" cy="1376687"/>
          </a:xfrm>
          <a:prstGeom prst="rightBrac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37" name="TextBox 36"/>
          <p:cNvSpPr txBox="1"/>
          <p:nvPr/>
        </p:nvSpPr>
        <p:spPr>
          <a:xfrm>
            <a:off x="494897" y="3086236"/>
            <a:ext cx="4322882" cy="246221"/>
          </a:xfrm>
          <a:prstGeom prst="rect">
            <a:avLst/>
          </a:prstGeom>
          <a:noFill/>
        </p:spPr>
        <p:txBody>
          <a:bodyPr wrap="square" rtlCol="0">
            <a:spAutoFit/>
          </a:bodyPr>
          <a:lstStyle/>
          <a:p>
            <a:r>
              <a:rPr lang="en-US" sz="1000" u="sng" dirty="0" smtClean="0"/>
              <a:t>Average production and export of live grouper in Taiwan</a:t>
            </a:r>
            <a:endParaRPr lang="en-US" sz="1000" u="sng" dirty="0"/>
          </a:p>
        </p:txBody>
      </p:sp>
      <p:sp>
        <p:nvSpPr>
          <p:cNvPr id="40" name="TextBox 39"/>
          <p:cNvSpPr txBox="1"/>
          <p:nvPr/>
        </p:nvSpPr>
        <p:spPr>
          <a:xfrm>
            <a:off x="0" y="5911498"/>
            <a:ext cx="8961438" cy="369332"/>
          </a:xfrm>
          <a:prstGeom prst="rect">
            <a:avLst/>
          </a:prstGeom>
          <a:noFill/>
        </p:spPr>
        <p:txBody>
          <a:bodyPr wrap="square" rtlCol="0">
            <a:spAutoFit/>
          </a:bodyPr>
          <a:lstStyle/>
          <a:p>
            <a:pPr algn="l"/>
            <a:r>
              <a:rPr lang="en-US" sz="900" dirty="0" smtClean="0"/>
              <a:t>Sources: </a:t>
            </a:r>
            <a:r>
              <a:rPr lang="en-US" sz="900" dirty="0" err="1" smtClean="0"/>
              <a:t>Rimmer</a:t>
            </a:r>
            <a:r>
              <a:rPr lang="en-US" sz="900" dirty="0" smtClean="0"/>
              <a:t> et. al., “Aquaculture of groupers in Asia and the Pacific”, 2005.; Fisheries Agency, Taiwan; Chang, Meg, “Groupers help boost nation’s aquaculture” Taiwan Today, 2009.</a:t>
            </a:r>
            <a:endParaRPr lang="en-US" sz="900" dirty="0"/>
          </a:p>
        </p:txBody>
      </p:sp>
      <p:sp>
        <p:nvSpPr>
          <p:cNvPr id="6" name="TextBox 5"/>
          <p:cNvSpPr txBox="1"/>
          <p:nvPr/>
        </p:nvSpPr>
        <p:spPr>
          <a:xfrm rot="16200000">
            <a:off x="-188819" y="1715301"/>
            <a:ext cx="757171" cy="188934"/>
          </a:xfrm>
          <a:prstGeom prst="rect">
            <a:avLst/>
          </a:prstGeom>
          <a:noFill/>
        </p:spPr>
        <p:txBody>
          <a:bodyPr wrap="square" rtlCol="0">
            <a:spAutoFit/>
          </a:bodyPr>
          <a:lstStyle/>
          <a:p>
            <a:r>
              <a:rPr lang="en-US" sz="1000" dirty="0" smtClean="0"/>
              <a:t>Tons</a:t>
            </a:r>
            <a:endParaRPr lang="en-US" sz="1000" dirty="0"/>
          </a:p>
        </p:txBody>
      </p:sp>
      <p:sp>
        <p:nvSpPr>
          <p:cNvPr id="8" name="TextBox 7"/>
          <p:cNvSpPr txBox="1"/>
          <p:nvPr/>
        </p:nvSpPr>
        <p:spPr>
          <a:xfrm>
            <a:off x="5050114" y="2584217"/>
            <a:ext cx="514107" cy="230586"/>
          </a:xfrm>
          <a:prstGeom prst="rect">
            <a:avLst/>
          </a:prstGeom>
          <a:noFill/>
        </p:spPr>
        <p:txBody>
          <a:bodyPr wrap="square" rtlCol="0">
            <a:spAutoFit/>
          </a:bodyPr>
          <a:lstStyle/>
          <a:p>
            <a:r>
              <a:rPr lang="en-US" sz="1000" dirty="0" smtClean="0"/>
              <a:t>Year</a:t>
            </a:r>
            <a:endParaRPr lang="en-US" sz="1000" dirty="0"/>
          </a:p>
        </p:txBody>
      </p:sp>
      <p:sp>
        <p:nvSpPr>
          <p:cNvPr id="10" name="TextBox 9"/>
          <p:cNvSpPr txBox="1"/>
          <p:nvPr/>
        </p:nvSpPr>
        <p:spPr>
          <a:xfrm>
            <a:off x="390463" y="835509"/>
            <a:ext cx="4677648" cy="246221"/>
          </a:xfrm>
          <a:prstGeom prst="rect">
            <a:avLst/>
          </a:prstGeom>
          <a:noFill/>
        </p:spPr>
        <p:txBody>
          <a:bodyPr wrap="square" rtlCol="0">
            <a:spAutoFit/>
          </a:bodyPr>
          <a:lstStyle/>
          <a:p>
            <a:r>
              <a:rPr lang="en-US" sz="1000" u="sng" dirty="0" smtClean="0"/>
              <a:t>Production of grouper through aquaculture over time (tons)</a:t>
            </a:r>
            <a:endParaRPr lang="en-US" sz="1000" u="sng" dirty="0"/>
          </a:p>
        </p:txBody>
      </p:sp>
      <p:graphicFrame>
        <p:nvGraphicFramePr>
          <p:cNvPr id="24" name="Chart 23"/>
          <p:cNvGraphicFramePr/>
          <p:nvPr/>
        </p:nvGraphicFramePr>
        <p:xfrm>
          <a:off x="284233" y="1071364"/>
          <a:ext cx="4872112" cy="2099853"/>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Box 24"/>
          <p:cNvSpPr txBox="1"/>
          <p:nvPr/>
        </p:nvSpPr>
        <p:spPr>
          <a:xfrm>
            <a:off x="4346364" y="2045503"/>
            <a:ext cx="500112" cy="353554"/>
          </a:xfrm>
          <a:prstGeom prst="rect">
            <a:avLst/>
          </a:prstGeom>
          <a:noFill/>
        </p:spPr>
        <p:txBody>
          <a:bodyPr wrap="square" rtlCol="0">
            <a:spAutoFit/>
          </a:bodyPr>
          <a:lstStyle/>
          <a:p>
            <a:r>
              <a:rPr lang="en-US" dirty="0" smtClean="0"/>
              <a:t>NA</a:t>
            </a:r>
            <a:endParaRPr lang="en-US" dirty="0"/>
          </a:p>
        </p:txBody>
      </p:sp>
      <p:sp>
        <p:nvSpPr>
          <p:cNvPr id="29" name="TextBox 28"/>
          <p:cNvSpPr txBox="1"/>
          <p:nvPr/>
        </p:nvSpPr>
        <p:spPr>
          <a:xfrm>
            <a:off x="5359940" y="4017523"/>
            <a:ext cx="3083669" cy="738664"/>
          </a:xfrm>
          <a:prstGeom prst="rect">
            <a:avLst/>
          </a:prstGeom>
          <a:noFill/>
        </p:spPr>
        <p:txBody>
          <a:bodyPr wrap="square" rtlCol="0">
            <a:spAutoFit/>
          </a:bodyPr>
          <a:lstStyle/>
          <a:p>
            <a:pPr algn="l"/>
            <a:r>
              <a:rPr lang="en-US" sz="1400" dirty="0" smtClean="0"/>
              <a:t>We estimate that Taiwan consumes about three quarters of its farmed grouper production domestically</a:t>
            </a:r>
            <a:endParaRPr lang="en-US" sz="1400" dirty="0"/>
          </a:p>
        </p:txBody>
      </p:sp>
      <p:grpSp>
        <p:nvGrpSpPr>
          <p:cNvPr id="4" name="Group 34"/>
          <p:cNvGrpSpPr/>
          <p:nvPr/>
        </p:nvGrpSpPr>
        <p:grpSpPr>
          <a:xfrm>
            <a:off x="5263795" y="835509"/>
            <a:ext cx="3802383" cy="2345436"/>
            <a:chOff x="5030331" y="835509"/>
            <a:chExt cx="3802383" cy="2345436"/>
          </a:xfrm>
        </p:grpSpPr>
        <p:graphicFrame>
          <p:nvGraphicFramePr>
            <p:cNvPr id="30" name="Chart 29"/>
            <p:cNvGraphicFramePr/>
            <p:nvPr/>
          </p:nvGraphicFramePr>
          <p:xfrm>
            <a:off x="5453484" y="943582"/>
            <a:ext cx="3252771" cy="2237363"/>
          </p:xfrm>
          <a:graphic>
            <a:graphicData uri="http://schemas.openxmlformats.org/drawingml/2006/chart">
              <c:chart xmlns:c="http://schemas.openxmlformats.org/drawingml/2006/chart" xmlns:r="http://schemas.openxmlformats.org/officeDocument/2006/relationships" r:id="rId4"/>
            </a:graphicData>
          </a:graphic>
        </p:graphicFrame>
        <p:sp>
          <p:nvSpPr>
            <p:cNvPr id="31" name="TextBox 30"/>
            <p:cNvSpPr txBox="1"/>
            <p:nvPr/>
          </p:nvSpPr>
          <p:spPr>
            <a:xfrm>
              <a:off x="5030331" y="835509"/>
              <a:ext cx="3802383" cy="246221"/>
            </a:xfrm>
            <a:prstGeom prst="rect">
              <a:avLst/>
            </a:prstGeom>
            <a:noFill/>
          </p:spPr>
          <p:txBody>
            <a:bodyPr wrap="square" rtlCol="0">
              <a:spAutoFit/>
            </a:bodyPr>
            <a:lstStyle/>
            <a:p>
              <a:r>
                <a:rPr lang="en-US" sz="1000" u="sng" dirty="0" smtClean="0"/>
                <a:t>Taiwan’s share of global grouper aquaculture in 2007</a:t>
              </a:r>
              <a:endParaRPr lang="en-US" sz="1000" u="sng" dirty="0"/>
            </a:p>
          </p:txBody>
        </p:sp>
        <p:sp>
          <p:nvSpPr>
            <p:cNvPr id="33" name="TextBox 32"/>
            <p:cNvSpPr txBox="1"/>
            <p:nvPr/>
          </p:nvSpPr>
          <p:spPr>
            <a:xfrm>
              <a:off x="7052553" y="1074736"/>
              <a:ext cx="1536969" cy="246221"/>
            </a:xfrm>
            <a:prstGeom prst="rect">
              <a:avLst/>
            </a:prstGeom>
            <a:noFill/>
          </p:spPr>
          <p:txBody>
            <a:bodyPr wrap="square" rtlCol="0">
              <a:spAutoFit/>
            </a:bodyPr>
            <a:lstStyle/>
            <a:p>
              <a:r>
                <a:rPr lang="en-US" sz="1000" dirty="0" smtClean="0"/>
                <a:t>Total = $205 million</a:t>
              </a:r>
              <a:endParaRPr lang="en-US" sz="1000" dirty="0"/>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Slide Number Placeholder 2"/>
          <p:cNvSpPr>
            <a:spLocks noGrp="1"/>
          </p:cNvSpPr>
          <p:nvPr>
            <p:ph type="sldNum" sz="quarter" idx="10"/>
          </p:nvPr>
        </p:nvSpPr>
        <p:spPr>
          <a:noFill/>
        </p:spPr>
        <p:txBody>
          <a:bodyPr/>
          <a:lstStyle/>
          <a:p>
            <a:fld id="{3DD3A863-92F7-4BF0-B2F6-C736FCEB3D7C}" type="slidenum">
              <a:rPr lang="en-US"/>
              <a:pPr/>
              <a:t>14</a:t>
            </a:fld>
            <a:endParaRPr lang="en-US"/>
          </a:p>
        </p:txBody>
      </p:sp>
      <p:sp>
        <p:nvSpPr>
          <p:cNvPr id="6147" name="Rectangle 22"/>
          <p:cNvSpPr>
            <a:spLocks noGrp="1" noChangeArrowheads="1"/>
          </p:cNvSpPr>
          <p:nvPr>
            <p:ph type="title"/>
            <p:custDataLst>
              <p:tags r:id="rId2"/>
            </p:custDataLst>
          </p:nvPr>
        </p:nvSpPr>
        <p:spPr>
          <a:xfrm>
            <a:off x="119063" y="230188"/>
            <a:ext cx="8618537" cy="292388"/>
          </a:xfrm>
        </p:spPr>
        <p:txBody>
          <a:bodyPr/>
          <a:lstStyle/>
          <a:p>
            <a:pPr eaLnBrk="1" hangingPunct="1"/>
            <a:r>
              <a:rPr lang="en-US" dirty="0" smtClean="0"/>
              <a:t>Slides for break-out group discussion</a:t>
            </a:r>
          </a:p>
        </p:txBody>
      </p:sp>
    </p:spTree>
    <p:custDataLst>
      <p:tags r:id="rId1"/>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cs typeface="Calibri" pitchFamily="34" charset="0"/>
              </a:rPr>
              <a:t>But what are the actual numbers? Questions for the breakout </a:t>
            </a:r>
            <a:r>
              <a:rPr lang="en-US" dirty="0" smtClean="0">
                <a:cs typeface="Calibri" pitchFamily="34" charset="0"/>
              </a:rPr>
              <a:t>session, Markets Group</a:t>
            </a:r>
            <a:endParaRPr lang="en-US" dirty="0">
              <a:cs typeface="Calibri" pitchFamily="34" charset="0"/>
            </a:endParaRPr>
          </a:p>
        </p:txBody>
      </p:sp>
      <p:sp>
        <p:nvSpPr>
          <p:cNvPr id="3" name="Slide Number Placeholder 2"/>
          <p:cNvSpPr>
            <a:spLocks noGrp="1"/>
          </p:cNvSpPr>
          <p:nvPr>
            <p:ph type="sldNum" sz="quarter" idx="10"/>
          </p:nvPr>
        </p:nvSpPr>
        <p:spPr>
          <a:xfrm>
            <a:off x="8671877" y="6491288"/>
            <a:ext cx="65723" cy="153888"/>
          </a:xfrm>
        </p:spPr>
        <p:txBody>
          <a:bodyPr/>
          <a:lstStyle/>
          <a:p>
            <a:pPr>
              <a:defRPr/>
            </a:pPr>
            <a:fld id="{00D9DE74-64DB-4435-BD7F-5D6ADBBF37E2}" type="slidenum">
              <a:rPr lang="en-US" smtClean="0">
                <a:latin typeface="Calibri" pitchFamily="34" charset="0"/>
                <a:cs typeface="Calibri" pitchFamily="34" charset="0"/>
              </a:rPr>
              <a:pPr>
                <a:defRPr/>
              </a:pPr>
              <a:t>15</a:t>
            </a:fld>
            <a:endParaRPr lang="en-US">
              <a:latin typeface="Calibri" pitchFamily="34" charset="0"/>
              <a:cs typeface="Calibri" pitchFamily="34" charset="0"/>
            </a:endParaRPr>
          </a:p>
        </p:txBody>
      </p:sp>
      <p:sp>
        <p:nvSpPr>
          <p:cNvPr id="4" name="TextBox 3"/>
          <p:cNvSpPr txBox="1"/>
          <p:nvPr/>
        </p:nvSpPr>
        <p:spPr>
          <a:xfrm>
            <a:off x="269789" y="914239"/>
            <a:ext cx="8186053" cy="5047535"/>
          </a:xfrm>
          <a:prstGeom prst="rect">
            <a:avLst/>
          </a:prstGeom>
          <a:noFill/>
        </p:spPr>
        <p:txBody>
          <a:bodyPr wrap="square" rtlCol="0">
            <a:spAutoFit/>
          </a:bodyPr>
          <a:lstStyle/>
          <a:p>
            <a:pPr algn="l">
              <a:buFont typeface="Arial" pitchFamily="34" charset="0"/>
              <a:buChar char="•"/>
            </a:pPr>
            <a:r>
              <a:rPr lang="en-US" sz="1400" dirty="0" smtClean="0">
                <a:latin typeface="Calibri" pitchFamily="34" charset="0"/>
                <a:cs typeface="Calibri" pitchFamily="34" charset="0"/>
              </a:rPr>
              <a:t> Based on your professional judgment, what share of the global LRFFT passes through the Hong Kong market, including fish that is re-exported (e.g. 60%? More? Less? What is a reasonable range)? ___________%</a:t>
            </a: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What fraction of Hong Kong’s imports do we think are re-exported (0-25% 25-50%? 50-75%? 75-100%)? ___________%</a:t>
            </a:r>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If you had to estimate, what are the largest end markets for LRFF? What fraction of the global LRFFT ends up in these different end markets?</a:t>
            </a:r>
          </a:p>
          <a:p>
            <a:pPr lvl="1" algn="l">
              <a:buFont typeface="Arial" pitchFamily="34" charset="0"/>
              <a:buChar char="•"/>
            </a:pPr>
            <a:r>
              <a:rPr lang="en-US" sz="1400" dirty="0" smtClean="0">
                <a:latin typeface="Calibri" pitchFamily="34" charset="0"/>
                <a:cs typeface="Calibri" pitchFamily="34" charset="0"/>
              </a:rPr>
              <a:t> Hong Kong	______________%</a:t>
            </a:r>
          </a:p>
          <a:p>
            <a:pPr lvl="1" algn="l">
              <a:buFont typeface="Arial" pitchFamily="34" charset="0"/>
              <a:buChar char="•"/>
            </a:pPr>
            <a:r>
              <a:rPr lang="en-US" sz="1400" dirty="0" smtClean="0">
                <a:latin typeface="Calibri" pitchFamily="34" charset="0"/>
                <a:cs typeface="Calibri" pitchFamily="34" charset="0"/>
              </a:rPr>
              <a:t> China	______________%</a:t>
            </a:r>
          </a:p>
          <a:p>
            <a:pPr lvl="1" algn="l">
              <a:buFont typeface="Arial" pitchFamily="34" charset="0"/>
              <a:buChar char="•"/>
            </a:pPr>
            <a:r>
              <a:rPr lang="en-US" sz="1400" dirty="0" smtClean="0">
                <a:latin typeface="Calibri" pitchFamily="34" charset="0"/>
                <a:cs typeface="Calibri" pitchFamily="34" charset="0"/>
              </a:rPr>
              <a:t> Taiwan	______________%</a:t>
            </a:r>
          </a:p>
          <a:p>
            <a:pPr lvl="1" algn="l">
              <a:buFont typeface="Arial" pitchFamily="34" charset="0"/>
              <a:buChar char="•"/>
            </a:pPr>
            <a:r>
              <a:rPr lang="en-US" sz="1400" dirty="0" smtClean="0">
                <a:latin typeface="Calibri" pitchFamily="34" charset="0"/>
                <a:cs typeface="Calibri" pitchFamily="34" charset="0"/>
              </a:rPr>
              <a:t> Singapore	______________%</a:t>
            </a:r>
          </a:p>
          <a:p>
            <a:pPr lvl="1" algn="l">
              <a:buFont typeface="Arial" pitchFamily="34" charset="0"/>
              <a:buChar char="•"/>
            </a:pPr>
            <a:r>
              <a:rPr lang="en-US" sz="1400" dirty="0" smtClean="0">
                <a:latin typeface="Calibri" pitchFamily="34" charset="0"/>
                <a:cs typeface="Calibri" pitchFamily="34" charset="0"/>
              </a:rPr>
              <a:t> Japan	______________%</a:t>
            </a:r>
          </a:p>
          <a:p>
            <a:pPr marL="457200" lvl="2" algn="l">
              <a:buFont typeface="Arial" pitchFamily="34" charset="0"/>
              <a:buChar char="•"/>
            </a:pPr>
            <a:r>
              <a:rPr lang="en-US" sz="1400" dirty="0" smtClean="0">
                <a:latin typeface="Calibri" pitchFamily="34" charset="0"/>
                <a:cs typeface="Calibri" pitchFamily="34" charset="0"/>
              </a:rPr>
              <a:t> Others?	______________%</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To what extent do you trust the data reported to the Hong Kong authorities? In particular, do we feel confident in the estimates of landings by fishing vessels (just 3,000 tons per year?) </a:t>
            </a: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Is $100/kg a reasonable estimate for a retail price for LRF? Too low? Too high? What would a better estimate be? </a:t>
            </a:r>
            <a:r>
              <a:rPr lang="en-US" sz="1400" dirty="0" smtClean="0">
                <a:latin typeface="Calibri" pitchFamily="34" charset="0"/>
                <a:cs typeface="Calibri" pitchFamily="34" charset="0"/>
              </a:rPr>
              <a:t>___________</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Do any producing countries have a substantial domestic consumption of LRFF? Malaysia? Indonesia?</a:t>
            </a:r>
          </a:p>
          <a:p>
            <a:pPr algn="l"/>
            <a:endParaRPr lang="en-US" sz="1400" dirty="0" smtClean="0">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cs typeface="Calibri" pitchFamily="34" charset="0"/>
              </a:rPr>
              <a:t>But what are the actual numbers? Questions for the breakout </a:t>
            </a:r>
            <a:r>
              <a:rPr lang="en-US" dirty="0" smtClean="0">
                <a:cs typeface="Calibri" pitchFamily="34" charset="0"/>
              </a:rPr>
              <a:t>session, Markets Group</a:t>
            </a:r>
            <a:endParaRPr lang="en-US" dirty="0">
              <a:cs typeface="Calibri" pitchFamily="34" charset="0"/>
            </a:endParaRPr>
          </a:p>
        </p:txBody>
      </p:sp>
      <p:sp>
        <p:nvSpPr>
          <p:cNvPr id="3" name="Slide Number Placeholder 2"/>
          <p:cNvSpPr>
            <a:spLocks noGrp="1"/>
          </p:cNvSpPr>
          <p:nvPr>
            <p:ph type="sldNum" sz="quarter" idx="10"/>
          </p:nvPr>
        </p:nvSpPr>
        <p:spPr>
          <a:xfrm>
            <a:off x="8671877" y="6491288"/>
            <a:ext cx="65723" cy="153888"/>
          </a:xfrm>
        </p:spPr>
        <p:txBody>
          <a:bodyPr/>
          <a:lstStyle/>
          <a:p>
            <a:pPr>
              <a:defRPr/>
            </a:pPr>
            <a:fld id="{00D9DE74-64DB-4435-BD7F-5D6ADBBF37E2}" type="slidenum">
              <a:rPr lang="en-US" smtClean="0">
                <a:latin typeface="Calibri" pitchFamily="34" charset="0"/>
                <a:cs typeface="Calibri" pitchFamily="34" charset="0"/>
              </a:rPr>
              <a:pPr>
                <a:defRPr/>
              </a:pPr>
              <a:t>16</a:t>
            </a:fld>
            <a:endParaRPr lang="en-US">
              <a:latin typeface="Calibri" pitchFamily="34" charset="0"/>
              <a:cs typeface="Calibri" pitchFamily="34" charset="0"/>
            </a:endParaRPr>
          </a:p>
        </p:txBody>
      </p:sp>
      <p:sp>
        <p:nvSpPr>
          <p:cNvPr id="4" name="TextBox 3"/>
          <p:cNvSpPr txBox="1"/>
          <p:nvPr/>
        </p:nvSpPr>
        <p:spPr>
          <a:xfrm>
            <a:off x="269789" y="1020089"/>
            <a:ext cx="8186053" cy="2246769"/>
          </a:xfrm>
          <a:prstGeom prst="rect">
            <a:avLst/>
          </a:prstGeom>
          <a:noFill/>
        </p:spPr>
        <p:txBody>
          <a:bodyPr wrap="square" rtlCol="0">
            <a:spAutoFit/>
          </a:bodyPr>
          <a:lstStyle/>
          <a:p>
            <a:pPr algn="l">
              <a:buFont typeface="Arial" pitchFamily="34" charset="0"/>
              <a:buChar char="•"/>
            </a:pPr>
            <a:r>
              <a:rPr lang="en-US" sz="1400" dirty="0" smtClean="0">
                <a:latin typeface="Calibri" pitchFamily="34" charset="0"/>
                <a:cs typeface="Calibri" pitchFamily="34" charset="0"/>
              </a:rPr>
              <a:t> How </a:t>
            </a:r>
            <a:r>
              <a:rPr lang="en-US" sz="1400" dirty="0" smtClean="0">
                <a:latin typeface="Calibri" pitchFamily="34" charset="0"/>
                <a:cs typeface="Calibri" pitchFamily="34" charset="0"/>
              </a:rPr>
              <a:t>would describe</a:t>
            </a:r>
            <a:r>
              <a:rPr lang="en-US" sz="1400" dirty="0" smtClean="0">
                <a:latin typeface="Calibri" pitchFamily="34" charset="0"/>
                <a:cs typeface="Calibri" pitchFamily="34" charset="0"/>
              </a:rPr>
              <a:t> the structure of the supply chain within Hong Kong? How many importers, wholesalers, distributors, or retailers are there?</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Does the Hong Kong Chamber play a role in organizing this community?</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Is there much vertical integration in the industry? Are there patronage systems still in play?</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Who has the power in the supply chain? Who makes the most profit (but volume or value)?</a:t>
            </a:r>
          </a:p>
          <a:p>
            <a:pPr algn="l">
              <a:buFont typeface="Arial" pitchFamily="34" charset="0"/>
              <a:buChar char="•"/>
            </a:pPr>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9" name="Up Arrow 11"/>
          <p:cNvSpPr>
            <a:spLocks noChangeArrowheads="1"/>
          </p:cNvSpPr>
          <p:nvPr/>
        </p:nvSpPr>
        <p:spPr bwMode="auto">
          <a:xfrm>
            <a:off x="4529138" y="4318575"/>
            <a:ext cx="250825" cy="390362"/>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71" name="Title 1"/>
          <p:cNvSpPr>
            <a:spLocks noGrp="1"/>
          </p:cNvSpPr>
          <p:nvPr>
            <p:ph type="title"/>
          </p:nvPr>
        </p:nvSpPr>
        <p:spPr>
          <a:xfrm>
            <a:off x="119063" y="145345"/>
            <a:ext cx="8618537" cy="292388"/>
          </a:xfrm>
        </p:spPr>
        <p:txBody>
          <a:bodyPr/>
          <a:lstStyle/>
          <a:p>
            <a:pPr eaLnBrk="1" hangingPunct="1"/>
            <a:r>
              <a:rPr lang="en-US" dirty="0" smtClean="0">
                <a:cs typeface="Calibri" pitchFamily="34" charset="0"/>
              </a:rPr>
              <a:t>Philippines Breakout Group: </a:t>
            </a:r>
            <a:r>
              <a:rPr lang="en-US" dirty="0" smtClean="0">
                <a:cs typeface="Calibri" pitchFamily="34" charset="0"/>
              </a:rPr>
              <a:t>a draft supply diagram?</a:t>
            </a:r>
          </a:p>
        </p:txBody>
      </p:sp>
      <p:sp>
        <p:nvSpPr>
          <p:cNvPr id="7172" name="Slide Number Placeholder 2"/>
          <p:cNvSpPr>
            <a:spLocks noGrp="1"/>
          </p:cNvSpPr>
          <p:nvPr>
            <p:ph type="sldNum" sz="quarter" idx="10"/>
          </p:nvPr>
        </p:nvSpPr>
        <p:spPr>
          <a:xfrm>
            <a:off x="8671877" y="6491288"/>
            <a:ext cx="65723" cy="153888"/>
          </a:xfrm>
          <a:noFill/>
        </p:spPr>
        <p:txBody>
          <a:bodyPr/>
          <a:lstStyle/>
          <a:p>
            <a:fld id="{8FDC6BA6-DF83-450D-9558-0985FC0EAA9A}" type="slidenum">
              <a:rPr lang="en-US">
                <a:latin typeface="Calibri" pitchFamily="34" charset="0"/>
                <a:cs typeface="Calibri" pitchFamily="34" charset="0"/>
              </a:rPr>
              <a:pPr/>
              <a:t>17</a:t>
            </a:fld>
            <a:endParaRPr lang="en-US">
              <a:latin typeface="Calibri" pitchFamily="34" charset="0"/>
              <a:cs typeface="Calibri" pitchFamily="34" charset="0"/>
            </a:endParaRPr>
          </a:p>
        </p:txBody>
      </p:sp>
      <p:sp>
        <p:nvSpPr>
          <p:cNvPr id="7174" name="Rectangle 4"/>
          <p:cNvSpPr>
            <a:spLocks noChangeArrowheads="1"/>
          </p:cNvSpPr>
          <p:nvPr/>
        </p:nvSpPr>
        <p:spPr bwMode="auto">
          <a:xfrm>
            <a:off x="465138" y="4674046"/>
            <a:ext cx="6557837" cy="361504"/>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a:latin typeface="Calibri" pitchFamily="34" charset="0"/>
                <a:cs typeface="Calibri" pitchFamily="34" charset="0"/>
              </a:rPr>
              <a:t>Middlemen</a:t>
            </a:r>
          </a:p>
        </p:txBody>
      </p:sp>
      <p:sp>
        <p:nvSpPr>
          <p:cNvPr id="7175" name="Rectangle 5"/>
          <p:cNvSpPr>
            <a:spLocks noChangeArrowheads="1"/>
          </p:cNvSpPr>
          <p:nvPr/>
        </p:nvSpPr>
        <p:spPr bwMode="auto">
          <a:xfrm>
            <a:off x="465137" y="3962660"/>
            <a:ext cx="8206739"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Financiers</a:t>
            </a:r>
            <a:endParaRPr lang="en-US" sz="1400" dirty="0">
              <a:latin typeface="Calibri" pitchFamily="34" charset="0"/>
              <a:cs typeface="Calibri" pitchFamily="34" charset="0"/>
            </a:endParaRPr>
          </a:p>
        </p:txBody>
      </p:sp>
      <p:sp>
        <p:nvSpPr>
          <p:cNvPr id="7176" name="Rectangle 6"/>
          <p:cNvSpPr>
            <a:spLocks noChangeArrowheads="1"/>
          </p:cNvSpPr>
          <p:nvPr/>
        </p:nvSpPr>
        <p:spPr bwMode="auto">
          <a:xfrm>
            <a:off x="6251771" y="3132699"/>
            <a:ext cx="1281113" cy="339497"/>
          </a:xfrm>
          <a:prstGeom prst="rect">
            <a:avLst/>
          </a:prstGeom>
          <a:solidFill>
            <a:srgbClr val="C00000"/>
          </a:solidFill>
          <a:ln w="9525" algn="ctr">
            <a:solidFill>
              <a:srgbClr val="C00000"/>
            </a:solidFill>
            <a:round/>
            <a:headEnd/>
            <a:tailEnd/>
          </a:ln>
        </p:spPr>
        <p:txBody>
          <a:bodyPr lIns="73152" tIns="73152" rIns="73152" bIns="73152" anchor="ctr"/>
          <a:lstStyle/>
          <a:p>
            <a:r>
              <a:rPr lang="en-US" sz="1000" dirty="0">
                <a:solidFill>
                  <a:schemeClr val="bg1"/>
                </a:solidFill>
                <a:latin typeface="Calibri" pitchFamily="34" charset="0"/>
                <a:cs typeface="Calibri" pitchFamily="34" charset="0"/>
              </a:rPr>
              <a:t>Sea Dragon (Manila-based)</a:t>
            </a:r>
          </a:p>
        </p:txBody>
      </p:sp>
      <p:sp>
        <p:nvSpPr>
          <p:cNvPr id="7177" name="Rectangle 7"/>
          <p:cNvSpPr>
            <a:spLocks noChangeArrowheads="1"/>
          </p:cNvSpPr>
          <p:nvPr/>
        </p:nvSpPr>
        <p:spPr bwMode="auto">
          <a:xfrm>
            <a:off x="465138" y="1748470"/>
            <a:ext cx="5379481"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a:latin typeface="Calibri" pitchFamily="34" charset="0"/>
                <a:cs typeface="Calibri" pitchFamily="34" charset="0"/>
              </a:rPr>
              <a:t>Hong Kong </a:t>
            </a:r>
            <a:r>
              <a:rPr lang="en-US" sz="1400" dirty="0" smtClean="0">
                <a:latin typeface="Calibri" pitchFamily="34" charset="0"/>
                <a:cs typeface="Calibri" pitchFamily="34" charset="0"/>
              </a:rPr>
              <a:t>Importers</a:t>
            </a:r>
            <a:endParaRPr lang="en-US" sz="1400" dirty="0">
              <a:latin typeface="Calibri" pitchFamily="34" charset="0"/>
              <a:cs typeface="Calibri" pitchFamily="34" charset="0"/>
            </a:endParaRPr>
          </a:p>
        </p:txBody>
      </p:sp>
      <p:sp>
        <p:nvSpPr>
          <p:cNvPr id="7178" name="Up Arrow 10"/>
          <p:cNvSpPr>
            <a:spLocks noChangeArrowheads="1"/>
          </p:cNvSpPr>
          <p:nvPr/>
        </p:nvSpPr>
        <p:spPr bwMode="auto">
          <a:xfrm>
            <a:off x="4529138" y="5035550"/>
            <a:ext cx="250825" cy="407307"/>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83" name="TextBox 17"/>
          <p:cNvSpPr txBox="1">
            <a:spLocks noChangeArrowheads="1"/>
          </p:cNvSpPr>
          <p:nvPr/>
        </p:nvSpPr>
        <p:spPr bwMode="auto">
          <a:xfrm>
            <a:off x="4813516" y="5056696"/>
            <a:ext cx="2186266" cy="367040"/>
          </a:xfrm>
          <a:prstGeom prst="rect">
            <a:avLst/>
          </a:prstGeom>
          <a:noFill/>
          <a:ln w="9525">
            <a:noFill/>
            <a:miter lim="800000"/>
            <a:headEnd/>
            <a:tailEnd/>
          </a:ln>
        </p:spPr>
        <p:txBody>
          <a:bodyPr wrap="square">
            <a:spAutoFit/>
          </a:bodyPr>
          <a:lstStyle/>
          <a:p>
            <a:r>
              <a:rPr lang="en-US" sz="900" dirty="0" smtClean="0">
                <a:latin typeface="Calibri" pitchFamily="34" charset="0"/>
                <a:cs typeface="Calibri" pitchFamily="34" charset="0"/>
              </a:rPr>
              <a:t>Sometimes fish sold exclusively in exchange for gear/loans</a:t>
            </a:r>
            <a:endParaRPr lang="en-US" sz="900" dirty="0">
              <a:latin typeface="Calibri" pitchFamily="34" charset="0"/>
              <a:cs typeface="Calibri" pitchFamily="34" charset="0"/>
            </a:endParaRPr>
          </a:p>
        </p:txBody>
      </p:sp>
      <p:sp>
        <p:nvSpPr>
          <p:cNvPr id="7185" name="Rectangle 22"/>
          <p:cNvSpPr>
            <a:spLocks noChangeArrowheads="1"/>
          </p:cNvSpPr>
          <p:nvPr/>
        </p:nvSpPr>
        <p:spPr bwMode="auto">
          <a:xfrm>
            <a:off x="7644009" y="3132699"/>
            <a:ext cx="1235075"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000" dirty="0">
                <a:latin typeface="Calibri" pitchFamily="34" charset="0"/>
                <a:cs typeface="Calibri" pitchFamily="34" charset="0"/>
              </a:rPr>
              <a:t>C</a:t>
            </a:r>
            <a:r>
              <a:rPr lang="en-US" sz="1000" dirty="0" smtClean="0">
                <a:latin typeface="Calibri" pitchFamily="34" charset="0"/>
                <a:cs typeface="Calibri" pitchFamily="34" charset="0"/>
              </a:rPr>
              <a:t>age </a:t>
            </a:r>
            <a:r>
              <a:rPr lang="en-US" sz="1000" dirty="0">
                <a:latin typeface="Calibri" pitchFamily="34" charset="0"/>
                <a:cs typeface="Calibri" pitchFamily="34" charset="0"/>
              </a:rPr>
              <a:t>Operators</a:t>
            </a:r>
          </a:p>
        </p:txBody>
      </p:sp>
      <p:sp>
        <p:nvSpPr>
          <p:cNvPr id="7186" name="Rectangle 24"/>
          <p:cNvSpPr>
            <a:spLocks noChangeArrowheads="1"/>
          </p:cNvSpPr>
          <p:nvPr/>
        </p:nvSpPr>
        <p:spPr bwMode="auto">
          <a:xfrm>
            <a:off x="3352800" y="3132699"/>
            <a:ext cx="1328738"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000" dirty="0">
                <a:latin typeface="Calibri" pitchFamily="34" charset="0"/>
                <a:cs typeface="Calibri" pitchFamily="34" charset="0"/>
              </a:rPr>
              <a:t>Great Ocean (Manila-based)</a:t>
            </a:r>
          </a:p>
        </p:txBody>
      </p:sp>
      <p:sp>
        <p:nvSpPr>
          <p:cNvPr id="7187" name="Rectangle 25"/>
          <p:cNvSpPr>
            <a:spLocks noChangeArrowheads="1"/>
          </p:cNvSpPr>
          <p:nvPr/>
        </p:nvSpPr>
        <p:spPr bwMode="auto">
          <a:xfrm>
            <a:off x="4779963" y="3132699"/>
            <a:ext cx="1349375"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000" dirty="0">
                <a:latin typeface="Calibri" pitchFamily="34" charset="0"/>
                <a:cs typeface="Calibri" pitchFamily="34" charset="0"/>
              </a:rPr>
              <a:t>Kenneth Aquamarine (Manila-based)</a:t>
            </a:r>
          </a:p>
        </p:txBody>
      </p:sp>
      <p:sp>
        <p:nvSpPr>
          <p:cNvPr id="7188" name="Rectangle 26"/>
          <p:cNvSpPr>
            <a:spLocks noChangeArrowheads="1"/>
          </p:cNvSpPr>
          <p:nvPr/>
        </p:nvSpPr>
        <p:spPr bwMode="auto">
          <a:xfrm>
            <a:off x="465138" y="3132699"/>
            <a:ext cx="1330325"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000" dirty="0">
                <a:latin typeface="Calibri" pitchFamily="34" charset="0"/>
                <a:cs typeface="Calibri" pitchFamily="34" charset="0"/>
              </a:rPr>
              <a:t>Yuki Aquamarine</a:t>
            </a:r>
          </a:p>
        </p:txBody>
      </p:sp>
      <p:sp>
        <p:nvSpPr>
          <p:cNvPr id="7189" name="Rectangle 27"/>
          <p:cNvSpPr>
            <a:spLocks noChangeArrowheads="1"/>
          </p:cNvSpPr>
          <p:nvPr/>
        </p:nvSpPr>
        <p:spPr bwMode="auto">
          <a:xfrm>
            <a:off x="1922463" y="3132699"/>
            <a:ext cx="1328737"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000" dirty="0">
                <a:latin typeface="Calibri" pitchFamily="34" charset="0"/>
                <a:cs typeface="Calibri" pitchFamily="34" charset="0"/>
              </a:rPr>
              <a:t>Kos Aquamarine</a:t>
            </a:r>
          </a:p>
        </p:txBody>
      </p:sp>
      <p:sp>
        <p:nvSpPr>
          <p:cNvPr id="7190" name="Up Arrow 28"/>
          <p:cNvSpPr>
            <a:spLocks noChangeArrowheads="1"/>
          </p:cNvSpPr>
          <p:nvPr/>
        </p:nvSpPr>
        <p:spPr bwMode="auto">
          <a:xfrm>
            <a:off x="5207000" y="3501107"/>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1" name="Up Arrow 29"/>
          <p:cNvSpPr>
            <a:spLocks noChangeArrowheads="1"/>
          </p:cNvSpPr>
          <p:nvPr/>
        </p:nvSpPr>
        <p:spPr bwMode="auto">
          <a:xfrm>
            <a:off x="3879850" y="3501107"/>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2" name="Up Arrow 30"/>
          <p:cNvSpPr>
            <a:spLocks noChangeArrowheads="1"/>
          </p:cNvSpPr>
          <p:nvPr/>
        </p:nvSpPr>
        <p:spPr bwMode="auto">
          <a:xfrm>
            <a:off x="2432050" y="3501107"/>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3" name="Up Arrow 31"/>
          <p:cNvSpPr>
            <a:spLocks noChangeArrowheads="1"/>
          </p:cNvSpPr>
          <p:nvPr/>
        </p:nvSpPr>
        <p:spPr bwMode="auto">
          <a:xfrm>
            <a:off x="984250" y="3501107"/>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5" name="TextBox 33"/>
          <p:cNvSpPr txBox="1">
            <a:spLocks noChangeArrowheads="1"/>
          </p:cNvSpPr>
          <p:nvPr/>
        </p:nvSpPr>
        <p:spPr bwMode="auto">
          <a:xfrm rot="-5400000">
            <a:off x="-603247" y="2972215"/>
            <a:ext cx="1606550" cy="400050"/>
          </a:xfrm>
          <a:prstGeom prst="rect">
            <a:avLst/>
          </a:prstGeom>
          <a:noFill/>
          <a:ln w="9525">
            <a:noFill/>
            <a:miter lim="800000"/>
            <a:headEnd/>
            <a:tailEnd/>
          </a:ln>
        </p:spPr>
        <p:txBody>
          <a:bodyPr>
            <a:spAutoFit/>
          </a:bodyPr>
          <a:lstStyle/>
          <a:p>
            <a:r>
              <a:rPr lang="en-US" sz="1000" dirty="0">
                <a:latin typeface="Calibri" pitchFamily="34" charset="0"/>
                <a:cs typeface="Calibri" pitchFamily="34" charset="0"/>
              </a:rPr>
              <a:t>Buying </a:t>
            </a:r>
          </a:p>
          <a:p>
            <a:r>
              <a:rPr lang="en-US" sz="1000" dirty="0">
                <a:latin typeface="Calibri" pitchFamily="34" charset="0"/>
                <a:cs typeface="Calibri" pitchFamily="34" charset="0"/>
              </a:rPr>
              <a:t>stations</a:t>
            </a:r>
          </a:p>
        </p:txBody>
      </p:sp>
      <p:sp>
        <p:nvSpPr>
          <p:cNvPr id="7196" name="Rectangle 34"/>
          <p:cNvSpPr>
            <a:spLocks noChangeArrowheads="1"/>
          </p:cNvSpPr>
          <p:nvPr/>
        </p:nvSpPr>
        <p:spPr bwMode="auto">
          <a:xfrm>
            <a:off x="465138" y="2371110"/>
            <a:ext cx="8432800"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a:latin typeface="Calibri" pitchFamily="34" charset="0"/>
                <a:cs typeface="Calibri" pitchFamily="34" charset="0"/>
              </a:rPr>
              <a:t>Manila-based Exporters</a:t>
            </a:r>
          </a:p>
        </p:txBody>
      </p:sp>
      <p:sp>
        <p:nvSpPr>
          <p:cNvPr id="7197" name="Up Arrow 35"/>
          <p:cNvSpPr>
            <a:spLocks noChangeArrowheads="1"/>
          </p:cNvSpPr>
          <p:nvPr/>
        </p:nvSpPr>
        <p:spPr bwMode="auto">
          <a:xfrm>
            <a:off x="984250" y="2770399"/>
            <a:ext cx="312738"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8" name="Up Arrow 36"/>
          <p:cNvSpPr>
            <a:spLocks noChangeArrowheads="1"/>
          </p:cNvSpPr>
          <p:nvPr/>
        </p:nvSpPr>
        <p:spPr bwMode="auto">
          <a:xfrm>
            <a:off x="2424113" y="2770399"/>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9" name="Up Arrow 37"/>
          <p:cNvSpPr>
            <a:spLocks noChangeArrowheads="1"/>
          </p:cNvSpPr>
          <p:nvPr/>
        </p:nvSpPr>
        <p:spPr bwMode="auto">
          <a:xfrm>
            <a:off x="3871913" y="2770399"/>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0" name="Up Arrow 38"/>
          <p:cNvSpPr>
            <a:spLocks noChangeArrowheads="1"/>
          </p:cNvSpPr>
          <p:nvPr/>
        </p:nvSpPr>
        <p:spPr bwMode="auto">
          <a:xfrm>
            <a:off x="5167313" y="2770399"/>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1" name="Up Arrow 39"/>
          <p:cNvSpPr>
            <a:spLocks noChangeArrowheads="1"/>
          </p:cNvSpPr>
          <p:nvPr/>
        </p:nvSpPr>
        <p:spPr bwMode="auto">
          <a:xfrm>
            <a:off x="7154944" y="2770399"/>
            <a:ext cx="277713" cy="335820"/>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2" name="Up Arrow 40"/>
          <p:cNvSpPr>
            <a:spLocks noChangeArrowheads="1"/>
          </p:cNvSpPr>
          <p:nvPr/>
        </p:nvSpPr>
        <p:spPr bwMode="auto">
          <a:xfrm>
            <a:off x="8139113" y="2770399"/>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3" name="Up Arrow 41"/>
          <p:cNvSpPr>
            <a:spLocks noChangeArrowheads="1"/>
          </p:cNvSpPr>
          <p:nvPr/>
        </p:nvSpPr>
        <p:spPr bwMode="auto">
          <a:xfrm>
            <a:off x="4529138" y="2089193"/>
            <a:ext cx="314325" cy="28191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4" name="Bent-Up Arrow 43"/>
          <p:cNvSpPr/>
          <p:nvPr/>
        </p:nvSpPr>
        <p:spPr bwMode="auto">
          <a:xfrm flipH="1">
            <a:off x="65087" y="3493247"/>
            <a:ext cx="400051" cy="2245701"/>
          </a:xfrm>
          <a:prstGeom prst="bentUpArrow">
            <a:avLst>
              <a:gd name="adj1" fmla="val 39813"/>
              <a:gd name="adj2" fmla="val 25000"/>
              <a:gd name="adj3" fmla="val 25000"/>
            </a:avLst>
          </a:prstGeom>
          <a:solidFill>
            <a:schemeClr val="accent1"/>
          </a:solidFill>
          <a:ln w="9525" cap="flat" cmpd="sng" algn="ctr">
            <a:solidFill>
              <a:schemeClr val="tx1"/>
            </a:solidFill>
            <a:prstDash val="solid"/>
            <a:round/>
            <a:headEnd type="none" w="med" len="med"/>
            <a:tailEnd type="none" w="med" len="med"/>
          </a:ln>
          <a:effectLst/>
        </p:spPr>
        <p:txBody>
          <a:bodyPr lIns="73152" tIns="73152" rIns="73152" bIns="73152" anchor="ctr"/>
          <a:lstStyle/>
          <a:p>
            <a:pPr>
              <a:defRPr/>
            </a:pPr>
            <a:endParaRPr lang="en-US">
              <a:latin typeface="Calibri" pitchFamily="34" charset="0"/>
              <a:cs typeface="Calibri" pitchFamily="34" charset="0"/>
            </a:endParaRPr>
          </a:p>
        </p:txBody>
      </p:sp>
      <p:sp>
        <p:nvSpPr>
          <p:cNvPr id="7205" name="Rectangle 44"/>
          <p:cNvSpPr>
            <a:spLocks noChangeArrowheads="1"/>
          </p:cNvSpPr>
          <p:nvPr/>
        </p:nvSpPr>
        <p:spPr bwMode="auto">
          <a:xfrm>
            <a:off x="465139" y="5442857"/>
            <a:ext cx="6557836"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~3,000 Fishers; 55% of production in Palawan</a:t>
            </a:r>
            <a:endParaRPr lang="en-US" sz="1400" dirty="0">
              <a:latin typeface="Calibri" pitchFamily="34" charset="0"/>
              <a:cs typeface="Calibri" pitchFamily="34" charset="0"/>
            </a:endParaRPr>
          </a:p>
        </p:txBody>
      </p:sp>
      <p:sp>
        <p:nvSpPr>
          <p:cNvPr id="7206" name="TextBox 45"/>
          <p:cNvSpPr txBox="1">
            <a:spLocks noChangeArrowheads="1"/>
          </p:cNvSpPr>
          <p:nvPr/>
        </p:nvSpPr>
        <p:spPr bwMode="auto">
          <a:xfrm>
            <a:off x="1345612" y="4309148"/>
            <a:ext cx="888541" cy="400110"/>
          </a:xfrm>
          <a:prstGeom prst="rect">
            <a:avLst/>
          </a:prstGeom>
          <a:noFill/>
          <a:ln w="9525">
            <a:noFill/>
            <a:miter lim="800000"/>
            <a:headEnd/>
            <a:tailEnd/>
          </a:ln>
        </p:spPr>
        <p:txBody>
          <a:bodyPr wrap="square">
            <a:spAutoFit/>
          </a:bodyPr>
          <a:lstStyle/>
          <a:p>
            <a:r>
              <a:rPr lang="en-US" sz="1000" dirty="0" smtClean="0">
                <a:latin typeface="Calibri" pitchFamily="34" charset="0"/>
                <a:cs typeface="Calibri" pitchFamily="34" charset="0"/>
              </a:rPr>
              <a:t>Add PhP20 </a:t>
            </a:r>
            <a:r>
              <a:rPr lang="en-US" sz="1000" dirty="0">
                <a:latin typeface="Calibri" pitchFamily="34" charset="0"/>
                <a:cs typeface="Calibri" pitchFamily="34" charset="0"/>
              </a:rPr>
              <a:t>per </a:t>
            </a:r>
            <a:r>
              <a:rPr lang="en-US" sz="1000" dirty="0" smtClean="0">
                <a:latin typeface="Calibri" pitchFamily="34" charset="0"/>
                <a:cs typeface="Calibri" pitchFamily="34" charset="0"/>
              </a:rPr>
              <a:t>fish</a:t>
            </a:r>
            <a:endParaRPr lang="en-US" sz="1000" dirty="0">
              <a:latin typeface="Calibri" pitchFamily="34" charset="0"/>
              <a:cs typeface="Calibri" pitchFamily="34" charset="0"/>
            </a:endParaRPr>
          </a:p>
        </p:txBody>
      </p:sp>
      <p:sp>
        <p:nvSpPr>
          <p:cNvPr id="45" name="TextBox 44"/>
          <p:cNvSpPr txBox="1"/>
          <p:nvPr/>
        </p:nvSpPr>
        <p:spPr>
          <a:xfrm>
            <a:off x="7662863" y="276150"/>
            <a:ext cx="1235075" cy="261610"/>
          </a:xfrm>
          <a:prstGeom prst="rect">
            <a:avLst/>
          </a:prstGeom>
          <a:noFill/>
        </p:spPr>
        <p:txBody>
          <a:bodyPr wrap="square" rtlCol="0">
            <a:spAutoFit/>
          </a:bodyPr>
          <a:lstStyle/>
          <a:p>
            <a:r>
              <a:rPr lang="en-US" sz="1100" dirty="0" smtClean="0">
                <a:latin typeface="Calibri" pitchFamily="34" charset="0"/>
                <a:cs typeface="Calibri" pitchFamily="34" charset="0"/>
              </a:rPr>
              <a:t>~44 </a:t>
            </a:r>
            <a:r>
              <a:rPr lang="en-US" sz="1100" dirty="0" err="1" smtClean="0">
                <a:latin typeface="Calibri" pitchFamily="34" charset="0"/>
                <a:cs typeface="Calibri" pitchFamily="34" charset="0"/>
              </a:rPr>
              <a:t>PhP</a:t>
            </a:r>
            <a:r>
              <a:rPr lang="en-US" sz="1100" dirty="0" smtClean="0">
                <a:latin typeface="Calibri" pitchFamily="34" charset="0"/>
                <a:cs typeface="Calibri" pitchFamily="34" charset="0"/>
              </a:rPr>
              <a:t> = $1</a:t>
            </a:r>
            <a:endParaRPr lang="en-US" sz="1100" dirty="0">
              <a:latin typeface="Calibri" pitchFamily="34" charset="0"/>
              <a:cs typeface="Calibri" pitchFamily="34" charset="0"/>
            </a:endParaRPr>
          </a:p>
        </p:txBody>
      </p:sp>
      <p:sp>
        <p:nvSpPr>
          <p:cNvPr id="47" name="Up Arrow 41"/>
          <p:cNvSpPr>
            <a:spLocks noChangeArrowheads="1"/>
          </p:cNvSpPr>
          <p:nvPr/>
        </p:nvSpPr>
        <p:spPr bwMode="auto">
          <a:xfrm>
            <a:off x="4524375" y="1511076"/>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8" name="Rectangle 7"/>
          <p:cNvSpPr>
            <a:spLocks noChangeArrowheads="1"/>
          </p:cNvSpPr>
          <p:nvPr/>
        </p:nvSpPr>
        <p:spPr bwMode="auto">
          <a:xfrm>
            <a:off x="465138" y="553400"/>
            <a:ext cx="8432800"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Retailers</a:t>
            </a:r>
            <a:endParaRPr lang="en-US" sz="1400" dirty="0">
              <a:latin typeface="Calibri" pitchFamily="34" charset="0"/>
              <a:cs typeface="Calibri" pitchFamily="34" charset="0"/>
            </a:endParaRPr>
          </a:p>
        </p:txBody>
      </p:sp>
      <p:sp>
        <p:nvSpPr>
          <p:cNvPr id="49" name="TextBox 48"/>
          <p:cNvSpPr txBox="1"/>
          <p:nvPr/>
        </p:nvSpPr>
        <p:spPr>
          <a:xfrm>
            <a:off x="54332" y="5929730"/>
            <a:ext cx="8778876" cy="230832"/>
          </a:xfrm>
          <a:prstGeom prst="rect">
            <a:avLst/>
          </a:prstGeom>
          <a:noFill/>
        </p:spPr>
        <p:txBody>
          <a:bodyPr wrap="square" rtlCol="0">
            <a:spAutoFit/>
          </a:bodyPr>
          <a:lstStyle/>
          <a:p>
            <a:pPr algn="l"/>
            <a:r>
              <a:rPr lang="en-US" sz="900" dirty="0" smtClean="0">
                <a:latin typeface="Calibri" pitchFamily="34" charset="0"/>
                <a:cs typeface="Calibri" pitchFamily="34" charset="0"/>
              </a:rPr>
              <a:t>Source: Padilla et. </a:t>
            </a:r>
            <a:r>
              <a:rPr lang="en-US" sz="900" dirty="0">
                <a:latin typeface="Calibri" pitchFamily="34" charset="0"/>
                <a:cs typeface="Calibri" pitchFamily="34" charset="0"/>
              </a:rPr>
              <a:t>a</a:t>
            </a:r>
            <a:r>
              <a:rPr lang="en-US" sz="900" dirty="0" smtClean="0">
                <a:latin typeface="Calibri" pitchFamily="34" charset="0"/>
                <a:cs typeface="Calibri" pitchFamily="34" charset="0"/>
              </a:rPr>
              <a:t>l. 2003 Pg. 26-27; LRFF workshop 1 Pg. 46 (IMA numbers); Pomeroy Pg. 86; 2005 workshop_2_Pg. 146</a:t>
            </a:r>
            <a:endParaRPr lang="en-US" sz="900" dirty="0">
              <a:latin typeface="Calibri" pitchFamily="34" charset="0"/>
              <a:cs typeface="Calibri" pitchFamily="34" charset="0"/>
            </a:endParaRPr>
          </a:p>
        </p:txBody>
      </p:sp>
      <p:sp>
        <p:nvSpPr>
          <p:cNvPr id="52" name="TextBox 52"/>
          <p:cNvSpPr txBox="1">
            <a:spLocks noChangeArrowheads="1"/>
          </p:cNvSpPr>
          <p:nvPr/>
        </p:nvSpPr>
        <p:spPr bwMode="auto">
          <a:xfrm>
            <a:off x="1356519" y="3544628"/>
            <a:ext cx="877634" cy="400110"/>
          </a:xfrm>
          <a:prstGeom prst="rect">
            <a:avLst/>
          </a:prstGeom>
          <a:noFill/>
          <a:ln w="9525">
            <a:noFill/>
            <a:miter lim="800000"/>
            <a:headEnd/>
            <a:tailEnd/>
          </a:ln>
        </p:spPr>
        <p:txBody>
          <a:bodyPr wrap="square">
            <a:spAutoFit/>
          </a:bodyPr>
          <a:lstStyle/>
          <a:p>
            <a:r>
              <a:rPr lang="en-US" sz="1000" dirty="0" smtClean="0">
                <a:latin typeface="Calibri" pitchFamily="34" charset="0"/>
                <a:cs typeface="Calibri" pitchFamily="34" charset="0"/>
              </a:rPr>
              <a:t>Add PhP100 per fish</a:t>
            </a:r>
            <a:endParaRPr lang="en-US" sz="1000" dirty="0">
              <a:latin typeface="Calibri" pitchFamily="34" charset="0"/>
              <a:cs typeface="Calibri" pitchFamily="34" charset="0"/>
            </a:endParaRPr>
          </a:p>
        </p:txBody>
      </p:sp>
      <p:sp>
        <p:nvSpPr>
          <p:cNvPr id="57" name="TextBox 56"/>
          <p:cNvSpPr txBox="1"/>
          <p:nvPr/>
        </p:nvSpPr>
        <p:spPr>
          <a:xfrm>
            <a:off x="-2568" y="2770399"/>
            <a:ext cx="1081088" cy="246221"/>
          </a:xfrm>
          <a:prstGeom prst="rect">
            <a:avLst/>
          </a:prstGeom>
          <a:noFill/>
        </p:spPr>
        <p:txBody>
          <a:bodyPr wrap="square" rtlCol="0">
            <a:spAutoFit/>
          </a:bodyPr>
          <a:lstStyle/>
          <a:p>
            <a:r>
              <a:rPr lang="en-US" sz="1000" dirty="0" smtClean="0">
                <a:latin typeface="Calibri" pitchFamily="34" charset="0"/>
                <a:cs typeface="Calibri" pitchFamily="34" charset="0"/>
              </a:rPr>
              <a:t>Charter planes</a:t>
            </a:r>
            <a:endParaRPr lang="en-US" sz="1000" dirty="0">
              <a:latin typeface="Calibri" pitchFamily="34" charset="0"/>
              <a:cs typeface="Calibri" pitchFamily="34" charset="0"/>
            </a:endParaRPr>
          </a:p>
        </p:txBody>
      </p:sp>
      <p:sp>
        <p:nvSpPr>
          <p:cNvPr id="58" name="TextBox 57"/>
          <p:cNvSpPr txBox="1"/>
          <p:nvPr/>
        </p:nvSpPr>
        <p:spPr>
          <a:xfrm>
            <a:off x="0" y="2091406"/>
            <a:ext cx="1328237" cy="246221"/>
          </a:xfrm>
          <a:prstGeom prst="rect">
            <a:avLst/>
          </a:prstGeom>
          <a:noFill/>
        </p:spPr>
        <p:txBody>
          <a:bodyPr wrap="square" rtlCol="0">
            <a:spAutoFit/>
          </a:bodyPr>
          <a:lstStyle/>
          <a:p>
            <a:r>
              <a:rPr lang="en-US" sz="1000" dirty="0" smtClean="0">
                <a:latin typeface="Calibri" pitchFamily="34" charset="0"/>
                <a:cs typeface="Calibri" pitchFamily="34" charset="0"/>
              </a:rPr>
              <a:t>Commercial planes</a:t>
            </a:r>
            <a:endParaRPr lang="en-US" sz="1000" dirty="0">
              <a:latin typeface="Calibri" pitchFamily="34" charset="0"/>
              <a:cs typeface="Calibri" pitchFamily="34" charset="0"/>
            </a:endParaRPr>
          </a:p>
        </p:txBody>
      </p:sp>
      <p:sp>
        <p:nvSpPr>
          <p:cNvPr id="60" name="TextBox 59"/>
          <p:cNvSpPr txBox="1"/>
          <p:nvPr/>
        </p:nvSpPr>
        <p:spPr>
          <a:xfrm>
            <a:off x="6280170" y="2740180"/>
            <a:ext cx="785601" cy="369332"/>
          </a:xfrm>
          <a:prstGeom prst="rect">
            <a:avLst/>
          </a:prstGeom>
          <a:noFill/>
          <a:ln>
            <a:solidFill>
              <a:srgbClr val="C00000"/>
            </a:solidFill>
          </a:ln>
        </p:spPr>
        <p:txBody>
          <a:bodyPr wrap="square" rtlCol="0">
            <a:spAutoFit/>
          </a:bodyPr>
          <a:lstStyle/>
          <a:p>
            <a:r>
              <a:rPr lang="en-US" sz="900" dirty="0" smtClean="0">
                <a:latin typeface="Calibri" pitchFamily="34" charset="0"/>
                <a:cs typeface="Calibri" pitchFamily="34" charset="0"/>
              </a:rPr>
              <a:t>No longer in operation</a:t>
            </a:r>
            <a:endParaRPr lang="en-US" sz="900" dirty="0">
              <a:latin typeface="Calibri" pitchFamily="34" charset="0"/>
              <a:cs typeface="Calibri" pitchFamily="34" charset="0"/>
            </a:endParaRPr>
          </a:p>
        </p:txBody>
      </p:sp>
      <p:sp>
        <p:nvSpPr>
          <p:cNvPr id="61" name="Up Arrow 10"/>
          <p:cNvSpPr>
            <a:spLocks noChangeArrowheads="1"/>
          </p:cNvSpPr>
          <p:nvPr/>
        </p:nvSpPr>
        <p:spPr bwMode="auto">
          <a:xfrm>
            <a:off x="1356519" y="5035550"/>
            <a:ext cx="250825" cy="407307"/>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59" name="Up Arrow 41"/>
          <p:cNvSpPr>
            <a:spLocks noChangeArrowheads="1"/>
          </p:cNvSpPr>
          <p:nvPr/>
        </p:nvSpPr>
        <p:spPr bwMode="auto">
          <a:xfrm>
            <a:off x="4519612" y="325433"/>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63" name="Up Arrow 28"/>
          <p:cNvSpPr>
            <a:spLocks noChangeArrowheads="1"/>
          </p:cNvSpPr>
          <p:nvPr/>
        </p:nvSpPr>
        <p:spPr bwMode="auto">
          <a:xfrm>
            <a:off x="6716888" y="3493248"/>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64" name="Up Arrow 11"/>
          <p:cNvSpPr>
            <a:spLocks noChangeArrowheads="1"/>
          </p:cNvSpPr>
          <p:nvPr/>
        </p:nvSpPr>
        <p:spPr bwMode="auto">
          <a:xfrm rot="5400000">
            <a:off x="7142819" y="4318513"/>
            <a:ext cx="1686571" cy="1931812"/>
          </a:xfrm>
          <a:prstGeom prst="upArrow">
            <a:avLst>
              <a:gd name="adj1" fmla="val 73476"/>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66" name="TextBox 65"/>
          <p:cNvSpPr txBox="1"/>
          <p:nvPr/>
        </p:nvSpPr>
        <p:spPr>
          <a:xfrm>
            <a:off x="6999782" y="4934145"/>
            <a:ext cx="1832167" cy="738664"/>
          </a:xfrm>
          <a:prstGeom prst="rect">
            <a:avLst/>
          </a:prstGeom>
          <a:noFill/>
        </p:spPr>
        <p:txBody>
          <a:bodyPr wrap="square" rtlCol="0">
            <a:spAutoFit/>
          </a:bodyPr>
          <a:lstStyle/>
          <a:p>
            <a:r>
              <a:rPr lang="en-US" sz="1400" dirty="0" smtClean="0">
                <a:solidFill>
                  <a:srgbClr val="FF0000"/>
                </a:solidFill>
                <a:latin typeface="Calibri" pitchFamily="34" charset="0"/>
                <a:cs typeface="Calibri" pitchFamily="34" charset="0"/>
              </a:rPr>
              <a:t>IUU fish to Malaysia and carrier vessels (5,000 tons?)</a:t>
            </a:r>
            <a:endParaRPr lang="en-US" sz="1400" dirty="0">
              <a:solidFill>
                <a:srgbClr val="FF0000"/>
              </a:solidFill>
              <a:latin typeface="Calibri" pitchFamily="34" charset="0"/>
              <a:cs typeface="Calibri" pitchFamily="34" charset="0"/>
            </a:endParaRPr>
          </a:p>
        </p:txBody>
      </p:sp>
      <p:sp>
        <p:nvSpPr>
          <p:cNvPr id="67" name="TextBox 52"/>
          <p:cNvSpPr txBox="1">
            <a:spLocks noChangeArrowheads="1"/>
          </p:cNvSpPr>
          <p:nvPr/>
        </p:nvSpPr>
        <p:spPr bwMode="auto">
          <a:xfrm>
            <a:off x="2744788" y="2117979"/>
            <a:ext cx="1289287" cy="261610"/>
          </a:xfrm>
          <a:prstGeom prst="rect">
            <a:avLst/>
          </a:prstGeom>
          <a:noFill/>
          <a:ln w="9525">
            <a:noFill/>
            <a:miter lim="800000"/>
            <a:headEnd/>
            <a:tailEnd/>
          </a:ln>
        </p:spPr>
        <p:txBody>
          <a:bodyPr wrap="square">
            <a:spAutoFit/>
          </a:bodyPr>
          <a:lstStyle/>
          <a:p>
            <a:r>
              <a:rPr lang="en-US" sz="1100" dirty="0" smtClean="0">
                <a:latin typeface="Calibri" pitchFamily="34" charset="0"/>
                <a:cs typeface="Calibri" pitchFamily="34" charset="0"/>
              </a:rPr>
              <a:t>4,200 tons/yr?</a:t>
            </a:r>
            <a:endParaRPr lang="en-US" sz="1100" dirty="0">
              <a:latin typeface="Calibri" pitchFamily="34" charset="0"/>
              <a:cs typeface="Calibri" pitchFamily="34" charset="0"/>
            </a:endParaRPr>
          </a:p>
        </p:txBody>
      </p:sp>
      <p:sp>
        <p:nvSpPr>
          <p:cNvPr id="68" name="Rectangle 7"/>
          <p:cNvSpPr>
            <a:spLocks noChangeArrowheads="1"/>
          </p:cNvSpPr>
          <p:nvPr/>
        </p:nvSpPr>
        <p:spPr bwMode="auto">
          <a:xfrm>
            <a:off x="5976594" y="1750038"/>
            <a:ext cx="2914514"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Other end markets</a:t>
            </a:r>
            <a:endParaRPr lang="en-US" sz="1400" dirty="0">
              <a:latin typeface="Calibri" pitchFamily="34" charset="0"/>
              <a:cs typeface="Calibri" pitchFamily="34" charset="0"/>
            </a:endParaRPr>
          </a:p>
        </p:txBody>
      </p:sp>
      <p:sp>
        <p:nvSpPr>
          <p:cNvPr id="69" name="Up Arrow 41"/>
          <p:cNvSpPr>
            <a:spLocks noChangeArrowheads="1"/>
          </p:cNvSpPr>
          <p:nvPr/>
        </p:nvSpPr>
        <p:spPr bwMode="auto">
          <a:xfrm>
            <a:off x="7575627" y="2090761"/>
            <a:ext cx="314325" cy="28191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0" name="Up Arrow 41"/>
          <p:cNvSpPr>
            <a:spLocks noChangeArrowheads="1"/>
          </p:cNvSpPr>
          <p:nvPr/>
        </p:nvSpPr>
        <p:spPr bwMode="auto">
          <a:xfrm>
            <a:off x="7570864" y="1512644"/>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 name="Up Arrow 28"/>
          <p:cNvSpPr>
            <a:spLocks noChangeArrowheads="1"/>
          </p:cNvSpPr>
          <p:nvPr/>
        </p:nvSpPr>
        <p:spPr bwMode="auto">
          <a:xfrm>
            <a:off x="8139113" y="3493248"/>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 name="TextBox 52"/>
          <p:cNvSpPr txBox="1">
            <a:spLocks noChangeArrowheads="1"/>
          </p:cNvSpPr>
          <p:nvPr/>
        </p:nvSpPr>
        <p:spPr bwMode="auto">
          <a:xfrm>
            <a:off x="6297663" y="2111068"/>
            <a:ext cx="1289287" cy="261610"/>
          </a:xfrm>
          <a:prstGeom prst="rect">
            <a:avLst/>
          </a:prstGeom>
          <a:noFill/>
          <a:ln w="9525">
            <a:noFill/>
            <a:miter lim="800000"/>
            <a:headEnd/>
            <a:tailEnd/>
          </a:ln>
        </p:spPr>
        <p:txBody>
          <a:bodyPr wrap="square">
            <a:spAutoFit/>
          </a:bodyPr>
          <a:lstStyle/>
          <a:p>
            <a:r>
              <a:rPr lang="en-US" sz="1100" dirty="0" smtClean="0">
                <a:latin typeface="Calibri" pitchFamily="34" charset="0"/>
                <a:cs typeface="Calibri" pitchFamily="34" charset="0"/>
              </a:rPr>
              <a:t>2,800 tons/yr?</a:t>
            </a:r>
            <a:endParaRPr lang="en-US" sz="1100" dirty="0">
              <a:latin typeface="Calibri" pitchFamily="34" charset="0"/>
              <a:cs typeface="Calibri" pitchFamily="34" charset="0"/>
            </a:endParaRPr>
          </a:p>
        </p:txBody>
      </p:sp>
      <p:sp>
        <p:nvSpPr>
          <p:cNvPr id="73" name="Rectangle 7"/>
          <p:cNvSpPr>
            <a:spLocks noChangeArrowheads="1"/>
          </p:cNvSpPr>
          <p:nvPr/>
        </p:nvSpPr>
        <p:spPr bwMode="auto">
          <a:xfrm>
            <a:off x="466706" y="1139442"/>
            <a:ext cx="8432800"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Wholesalers</a:t>
            </a:r>
            <a:endParaRPr lang="en-US" sz="1400" dirty="0">
              <a:latin typeface="Calibri" pitchFamily="34" charset="0"/>
              <a:cs typeface="Calibri" pitchFamily="34" charset="0"/>
            </a:endParaRPr>
          </a:p>
        </p:txBody>
      </p:sp>
      <p:sp>
        <p:nvSpPr>
          <p:cNvPr id="75" name="Up Arrow 41"/>
          <p:cNvSpPr>
            <a:spLocks noChangeArrowheads="1"/>
          </p:cNvSpPr>
          <p:nvPr/>
        </p:nvSpPr>
        <p:spPr bwMode="auto">
          <a:xfrm>
            <a:off x="4521180" y="911475"/>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9" name="Up Arrow 11"/>
          <p:cNvSpPr>
            <a:spLocks noChangeArrowheads="1"/>
          </p:cNvSpPr>
          <p:nvPr/>
        </p:nvSpPr>
        <p:spPr bwMode="auto">
          <a:xfrm>
            <a:off x="4529138" y="4318575"/>
            <a:ext cx="250825" cy="390362"/>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71" name="Title 1"/>
          <p:cNvSpPr>
            <a:spLocks noGrp="1"/>
          </p:cNvSpPr>
          <p:nvPr>
            <p:ph type="title"/>
          </p:nvPr>
        </p:nvSpPr>
        <p:spPr>
          <a:xfrm>
            <a:off x="119063" y="145345"/>
            <a:ext cx="8618537" cy="292388"/>
          </a:xfrm>
        </p:spPr>
        <p:txBody>
          <a:bodyPr/>
          <a:lstStyle/>
          <a:p>
            <a:pPr eaLnBrk="1" hangingPunct="1"/>
            <a:r>
              <a:rPr lang="en-US" dirty="0" smtClean="0">
                <a:cs typeface="Calibri" pitchFamily="34" charset="0"/>
              </a:rPr>
              <a:t>Philippines Breakout Group: </a:t>
            </a:r>
            <a:r>
              <a:rPr lang="en-US" dirty="0" smtClean="0">
                <a:cs typeface="Calibri" pitchFamily="34" charset="0"/>
              </a:rPr>
              <a:t>how you make this more accurate?</a:t>
            </a:r>
          </a:p>
        </p:txBody>
      </p:sp>
      <p:sp>
        <p:nvSpPr>
          <p:cNvPr id="7172" name="Slide Number Placeholder 2"/>
          <p:cNvSpPr>
            <a:spLocks noGrp="1"/>
          </p:cNvSpPr>
          <p:nvPr>
            <p:ph type="sldNum" sz="quarter" idx="10"/>
          </p:nvPr>
        </p:nvSpPr>
        <p:spPr>
          <a:xfrm>
            <a:off x="8671877" y="6491288"/>
            <a:ext cx="65723" cy="153888"/>
          </a:xfrm>
          <a:noFill/>
        </p:spPr>
        <p:txBody>
          <a:bodyPr/>
          <a:lstStyle/>
          <a:p>
            <a:fld id="{8FDC6BA6-DF83-450D-9558-0985FC0EAA9A}" type="slidenum">
              <a:rPr lang="en-US">
                <a:latin typeface="Calibri" pitchFamily="34" charset="0"/>
                <a:cs typeface="Calibri" pitchFamily="34" charset="0"/>
              </a:rPr>
              <a:pPr/>
              <a:t>18</a:t>
            </a:fld>
            <a:endParaRPr lang="en-US">
              <a:latin typeface="Calibri" pitchFamily="34" charset="0"/>
              <a:cs typeface="Calibri" pitchFamily="34" charset="0"/>
            </a:endParaRPr>
          </a:p>
        </p:txBody>
      </p:sp>
      <p:sp>
        <p:nvSpPr>
          <p:cNvPr id="7174" name="Rectangle 4"/>
          <p:cNvSpPr>
            <a:spLocks noChangeArrowheads="1"/>
          </p:cNvSpPr>
          <p:nvPr/>
        </p:nvSpPr>
        <p:spPr bwMode="auto">
          <a:xfrm>
            <a:off x="465138" y="4674046"/>
            <a:ext cx="6557837" cy="361504"/>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Middlemen (Number?)</a:t>
            </a:r>
            <a:endParaRPr lang="en-US" sz="1400" dirty="0">
              <a:latin typeface="Calibri" pitchFamily="34" charset="0"/>
              <a:cs typeface="Calibri" pitchFamily="34" charset="0"/>
            </a:endParaRPr>
          </a:p>
        </p:txBody>
      </p:sp>
      <p:sp>
        <p:nvSpPr>
          <p:cNvPr id="7175" name="Rectangle 5"/>
          <p:cNvSpPr>
            <a:spLocks noChangeArrowheads="1"/>
          </p:cNvSpPr>
          <p:nvPr/>
        </p:nvSpPr>
        <p:spPr bwMode="auto">
          <a:xfrm>
            <a:off x="465137" y="3962660"/>
            <a:ext cx="8206739"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AMO/Financiers (Number?)</a:t>
            </a:r>
            <a:endParaRPr lang="en-US" sz="1400" dirty="0">
              <a:latin typeface="Calibri" pitchFamily="34" charset="0"/>
              <a:cs typeface="Calibri" pitchFamily="34" charset="0"/>
            </a:endParaRPr>
          </a:p>
        </p:txBody>
      </p:sp>
      <p:sp>
        <p:nvSpPr>
          <p:cNvPr id="7176" name="Rectangle 6"/>
          <p:cNvSpPr>
            <a:spLocks noChangeArrowheads="1"/>
          </p:cNvSpPr>
          <p:nvPr/>
        </p:nvSpPr>
        <p:spPr bwMode="auto">
          <a:xfrm>
            <a:off x="6251771" y="3132699"/>
            <a:ext cx="1281113" cy="339497"/>
          </a:xfrm>
          <a:prstGeom prst="rect">
            <a:avLst/>
          </a:prstGeom>
          <a:solidFill>
            <a:srgbClr val="C00000"/>
          </a:solidFill>
          <a:ln w="9525" algn="ctr">
            <a:solidFill>
              <a:srgbClr val="C00000"/>
            </a:solidFill>
            <a:round/>
            <a:headEnd/>
            <a:tailEnd/>
          </a:ln>
        </p:spPr>
        <p:txBody>
          <a:bodyPr lIns="73152" tIns="73152" rIns="73152" bIns="73152" anchor="ctr"/>
          <a:lstStyle/>
          <a:p>
            <a:r>
              <a:rPr lang="en-US" sz="1000" dirty="0">
                <a:solidFill>
                  <a:schemeClr val="bg1"/>
                </a:solidFill>
                <a:latin typeface="Calibri" pitchFamily="34" charset="0"/>
                <a:cs typeface="Calibri" pitchFamily="34" charset="0"/>
              </a:rPr>
              <a:t>Sea Dragon (Manila-based)</a:t>
            </a:r>
          </a:p>
        </p:txBody>
      </p:sp>
      <p:sp>
        <p:nvSpPr>
          <p:cNvPr id="7177" name="Rectangle 7"/>
          <p:cNvSpPr>
            <a:spLocks noChangeArrowheads="1"/>
          </p:cNvSpPr>
          <p:nvPr/>
        </p:nvSpPr>
        <p:spPr bwMode="auto">
          <a:xfrm>
            <a:off x="465138" y="1748470"/>
            <a:ext cx="5379481"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a:latin typeface="Calibri" pitchFamily="34" charset="0"/>
                <a:cs typeface="Calibri" pitchFamily="34" charset="0"/>
              </a:rPr>
              <a:t>Hong Kong </a:t>
            </a:r>
            <a:r>
              <a:rPr lang="en-US" sz="1400" dirty="0" smtClean="0">
                <a:latin typeface="Calibri" pitchFamily="34" charset="0"/>
                <a:cs typeface="Calibri" pitchFamily="34" charset="0"/>
              </a:rPr>
              <a:t>Importers</a:t>
            </a:r>
            <a:endParaRPr lang="en-US" sz="1400" dirty="0">
              <a:latin typeface="Calibri" pitchFamily="34" charset="0"/>
              <a:cs typeface="Calibri" pitchFamily="34" charset="0"/>
            </a:endParaRPr>
          </a:p>
        </p:txBody>
      </p:sp>
      <p:sp>
        <p:nvSpPr>
          <p:cNvPr id="7178" name="Up Arrow 10"/>
          <p:cNvSpPr>
            <a:spLocks noChangeArrowheads="1"/>
          </p:cNvSpPr>
          <p:nvPr/>
        </p:nvSpPr>
        <p:spPr bwMode="auto">
          <a:xfrm>
            <a:off x="4529138" y="5035550"/>
            <a:ext cx="250825" cy="407307"/>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85" name="Rectangle 22"/>
          <p:cNvSpPr>
            <a:spLocks noChangeArrowheads="1"/>
          </p:cNvSpPr>
          <p:nvPr/>
        </p:nvSpPr>
        <p:spPr bwMode="auto">
          <a:xfrm>
            <a:off x="7644009" y="3132699"/>
            <a:ext cx="1235075"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000" dirty="0">
                <a:latin typeface="Calibri" pitchFamily="34" charset="0"/>
                <a:cs typeface="Calibri" pitchFamily="34" charset="0"/>
              </a:rPr>
              <a:t>C</a:t>
            </a:r>
            <a:r>
              <a:rPr lang="en-US" sz="1000" dirty="0" smtClean="0">
                <a:latin typeface="Calibri" pitchFamily="34" charset="0"/>
                <a:cs typeface="Calibri" pitchFamily="34" charset="0"/>
              </a:rPr>
              <a:t>age </a:t>
            </a:r>
            <a:r>
              <a:rPr lang="en-US" sz="1000" dirty="0">
                <a:latin typeface="Calibri" pitchFamily="34" charset="0"/>
                <a:cs typeface="Calibri" pitchFamily="34" charset="0"/>
              </a:rPr>
              <a:t>Operators</a:t>
            </a:r>
          </a:p>
        </p:txBody>
      </p:sp>
      <p:sp>
        <p:nvSpPr>
          <p:cNvPr id="7186" name="Rectangle 24"/>
          <p:cNvSpPr>
            <a:spLocks noChangeArrowheads="1"/>
          </p:cNvSpPr>
          <p:nvPr/>
        </p:nvSpPr>
        <p:spPr bwMode="auto">
          <a:xfrm>
            <a:off x="3352800" y="3132699"/>
            <a:ext cx="1328738"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000" dirty="0">
                <a:latin typeface="Calibri" pitchFamily="34" charset="0"/>
                <a:cs typeface="Calibri" pitchFamily="34" charset="0"/>
              </a:rPr>
              <a:t>Great Ocean (Manila-based)</a:t>
            </a:r>
          </a:p>
        </p:txBody>
      </p:sp>
      <p:sp>
        <p:nvSpPr>
          <p:cNvPr id="7187" name="Rectangle 25"/>
          <p:cNvSpPr>
            <a:spLocks noChangeArrowheads="1"/>
          </p:cNvSpPr>
          <p:nvPr/>
        </p:nvSpPr>
        <p:spPr bwMode="auto">
          <a:xfrm>
            <a:off x="4779963" y="3132699"/>
            <a:ext cx="1349375"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000" dirty="0">
                <a:latin typeface="Calibri" pitchFamily="34" charset="0"/>
                <a:cs typeface="Calibri" pitchFamily="34" charset="0"/>
              </a:rPr>
              <a:t>Kenneth Aquamarine (Manila-based)</a:t>
            </a:r>
          </a:p>
        </p:txBody>
      </p:sp>
      <p:sp>
        <p:nvSpPr>
          <p:cNvPr id="7188" name="Rectangle 26"/>
          <p:cNvSpPr>
            <a:spLocks noChangeArrowheads="1"/>
          </p:cNvSpPr>
          <p:nvPr/>
        </p:nvSpPr>
        <p:spPr bwMode="auto">
          <a:xfrm>
            <a:off x="465138" y="3132699"/>
            <a:ext cx="1330325"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000" dirty="0">
                <a:latin typeface="Calibri" pitchFamily="34" charset="0"/>
                <a:cs typeface="Calibri" pitchFamily="34" charset="0"/>
              </a:rPr>
              <a:t>Yuki Aquamarine</a:t>
            </a:r>
          </a:p>
        </p:txBody>
      </p:sp>
      <p:sp>
        <p:nvSpPr>
          <p:cNvPr id="7189" name="Rectangle 27"/>
          <p:cNvSpPr>
            <a:spLocks noChangeArrowheads="1"/>
          </p:cNvSpPr>
          <p:nvPr/>
        </p:nvSpPr>
        <p:spPr bwMode="auto">
          <a:xfrm>
            <a:off x="1922463" y="3132699"/>
            <a:ext cx="1328737"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000" dirty="0">
                <a:latin typeface="Calibri" pitchFamily="34" charset="0"/>
                <a:cs typeface="Calibri" pitchFamily="34" charset="0"/>
              </a:rPr>
              <a:t>Kos Aquamarine</a:t>
            </a:r>
          </a:p>
        </p:txBody>
      </p:sp>
      <p:sp>
        <p:nvSpPr>
          <p:cNvPr id="7190" name="Up Arrow 28"/>
          <p:cNvSpPr>
            <a:spLocks noChangeArrowheads="1"/>
          </p:cNvSpPr>
          <p:nvPr/>
        </p:nvSpPr>
        <p:spPr bwMode="auto">
          <a:xfrm>
            <a:off x="5207000" y="3501107"/>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1" name="Up Arrow 29"/>
          <p:cNvSpPr>
            <a:spLocks noChangeArrowheads="1"/>
          </p:cNvSpPr>
          <p:nvPr/>
        </p:nvSpPr>
        <p:spPr bwMode="auto">
          <a:xfrm>
            <a:off x="3879850" y="3501107"/>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2" name="Up Arrow 30"/>
          <p:cNvSpPr>
            <a:spLocks noChangeArrowheads="1"/>
          </p:cNvSpPr>
          <p:nvPr/>
        </p:nvSpPr>
        <p:spPr bwMode="auto">
          <a:xfrm>
            <a:off x="2432050" y="3501107"/>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3" name="Up Arrow 31"/>
          <p:cNvSpPr>
            <a:spLocks noChangeArrowheads="1"/>
          </p:cNvSpPr>
          <p:nvPr/>
        </p:nvSpPr>
        <p:spPr bwMode="auto">
          <a:xfrm>
            <a:off x="984250" y="3501107"/>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6" name="Rectangle 34"/>
          <p:cNvSpPr>
            <a:spLocks noChangeArrowheads="1"/>
          </p:cNvSpPr>
          <p:nvPr/>
        </p:nvSpPr>
        <p:spPr bwMode="auto">
          <a:xfrm>
            <a:off x="465138" y="2371110"/>
            <a:ext cx="8432800"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a:latin typeface="Calibri" pitchFamily="34" charset="0"/>
                <a:cs typeface="Calibri" pitchFamily="34" charset="0"/>
              </a:rPr>
              <a:t>Manila-based </a:t>
            </a:r>
            <a:r>
              <a:rPr lang="en-US" sz="1400" dirty="0" smtClean="0">
                <a:latin typeface="Calibri" pitchFamily="34" charset="0"/>
                <a:cs typeface="Calibri" pitchFamily="34" charset="0"/>
              </a:rPr>
              <a:t>Exporters (Number?)</a:t>
            </a:r>
            <a:endParaRPr lang="en-US" sz="1400" dirty="0">
              <a:latin typeface="Calibri" pitchFamily="34" charset="0"/>
              <a:cs typeface="Calibri" pitchFamily="34" charset="0"/>
            </a:endParaRPr>
          </a:p>
        </p:txBody>
      </p:sp>
      <p:sp>
        <p:nvSpPr>
          <p:cNvPr id="7197" name="Up Arrow 35"/>
          <p:cNvSpPr>
            <a:spLocks noChangeArrowheads="1"/>
          </p:cNvSpPr>
          <p:nvPr/>
        </p:nvSpPr>
        <p:spPr bwMode="auto">
          <a:xfrm>
            <a:off x="984250" y="2770399"/>
            <a:ext cx="312738"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8" name="Up Arrow 36"/>
          <p:cNvSpPr>
            <a:spLocks noChangeArrowheads="1"/>
          </p:cNvSpPr>
          <p:nvPr/>
        </p:nvSpPr>
        <p:spPr bwMode="auto">
          <a:xfrm>
            <a:off x="2424113" y="2770399"/>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9" name="Up Arrow 37"/>
          <p:cNvSpPr>
            <a:spLocks noChangeArrowheads="1"/>
          </p:cNvSpPr>
          <p:nvPr/>
        </p:nvSpPr>
        <p:spPr bwMode="auto">
          <a:xfrm>
            <a:off x="3871913" y="2770399"/>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0" name="Up Arrow 38"/>
          <p:cNvSpPr>
            <a:spLocks noChangeArrowheads="1"/>
          </p:cNvSpPr>
          <p:nvPr/>
        </p:nvSpPr>
        <p:spPr bwMode="auto">
          <a:xfrm>
            <a:off x="5167313" y="2770399"/>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1" name="Up Arrow 39"/>
          <p:cNvSpPr>
            <a:spLocks noChangeArrowheads="1"/>
          </p:cNvSpPr>
          <p:nvPr/>
        </p:nvSpPr>
        <p:spPr bwMode="auto">
          <a:xfrm>
            <a:off x="7154944" y="2770399"/>
            <a:ext cx="277713" cy="335820"/>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2" name="Up Arrow 40"/>
          <p:cNvSpPr>
            <a:spLocks noChangeArrowheads="1"/>
          </p:cNvSpPr>
          <p:nvPr/>
        </p:nvSpPr>
        <p:spPr bwMode="auto">
          <a:xfrm>
            <a:off x="8139113" y="2770399"/>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3" name="Up Arrow 41"/>
          <p:cNvSpPr>
            <a:spLocks noChangeArrowheads="1"/>
          </p:cNvSpPr>
          <p:nvPr/>
        </p:nvSpPr>
        <p:spPr bwMode="auto">
          <a:xfrm>
            <a:off x="4529138" y="2089193"/>
            <a:ext cx="314325" cy="28191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4" name="Bent-Up Arrow 43"/>
          <p:cNvSpPr/>
          <p:nvPr/>
        </p:nvSpPr>
        <p:spPr bwMode="auto">
          <a:xfrm flipH="1">
            <a:off x="65087" y="3493247"/>
            <a:ext cx="400051" cy="2245701"/>
          </a:xfrm>
          <a:prstGeom prst="bentUpArrow">
            <a:avLst>
              <a:gd name="adj1" fmla="val 39813"/>
              <a:gd name="adj2" fmla="val 25000"/>
              <a:gd name="adj3" fmla="val 25000"/>
            </a:avLst>
          </a:prstGeom>
          <a:solidFill>
            <a:schemeClr val="accent1"/>
          </a:solidFill>
          <a:ln w="9525" cap="flat" cmpd="sng" algn="ctr">
            <a:solidFill>
              <a:schemeClr val="tx1"/>
            </a:solidFill>
            <a:prstDash val="solid"/>
            <a:round/>
            <a:headEnd type="none" w="med" len="med"/>
            <a:tailEnd type="none" w="med" len="med"/>
          </a:ln>
          <a:effectLst/>
        </p:spPr>
        <p:txBody>
          <a:bodyPr lIns="73152" tIns="73152" rIns="73152" bIns="73152" anchor="ctr"/>
          <a:lstStyle/>
          <a:p>
            <a:pPr>
              <a:defRPr/>
            </a:pPr>
            <a:endParaRPr lang="en-US">
              <a:latin typeface="Calibri" pitchFamily="34" charset="0"/>
              <a:cs typeface="Calibri" pitchFamily="34" charset="0"/>
            </a:endParaRPr>
          </a:p>
        </p:txBody>
      </p:sp>
      <p:sp>
        <p:nvSpPr>
          <p:cNvPr id="7205" name="Rectangle 44"/>
          <p:cNvSpPr>
            <a:spLocks noChangeArrowheads="1"/>
          </p:cNvSpPr>
          <p:nvPr/>
        </p:nvSpPr>
        <p:spPr bwMode="auto">
          <a:xfrm>
            <a:off x="465139" y="5442857"/>
            <a:ext cx="6557836"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Fishers (Number?) (Share of production in Palawan?)</a:t>
            </a:r>
            <a:endParaRPr lang="en-US" sz="1400" dirty="0">
              <a:latin typeface="Calibri" pitchFamily="34" charset="0"/>
              <a:cs typeface="Calibri" pitchFamily="34" charset="0"/>
            </a:endParaRPr>
          </a:p>
        </p:txBody>
      </p:sp>
      <p:sp>
        <p:nvSpPr>
          <p:cNvPr id="47" name="Up Arrow 41"/>
          <p:cNvSpPr>
            <a:spLocks noChangeArrowheads="1"/>
          </p:cNvSpPr>
          <p:nvPr/>
        </p:nvSpPr>
        <p:spPr bwMode="auto">
          <a:xfrm>
            <a:off x="4524375" y="1511076"/>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8" name="Rectangle 7"/>
          <p:cNvSpPr>
            <a:spLocks noChangeArrowheads="1"/>
          </p:cNvSpPr>
          <p:nvPr/>
        </p:nvSpPr>
        <p:spPr bwMode="auto">
          <a:xfrm>
            <a:off x="465138" y="553400"/>
            <a:ext cx="8432800"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Retailers</a:t>
            </a:r>
            <a:endParaRPr lang="en-US" sz="1400" dirty="0">
              <a:latin typeface="Calibri" pitchFamily="34" charset="0"/>
              <a:cs typeface="Calibri" pitchFamily="34" charset="0"/>
            </a:endParaRPr>
          </a:p>
        </p:txBody>
      </p:sp>
      <p:sp>
        <p:nvSpPr>
          <p:cNvPr id="57" name="TextBox 56"/>
          <p:cNvSpPr txBox="1"/>
          <p:nvPr/>
        </p:nvSpPr>
        <p:spPr>
          <a:xfrm>
            <a:off x="-2568" y="2770399"/>
            <a:ext cx="1081088" cy="246221"/>
          </a:xfrm>
          <a:prstGeom prst="rect">
            <a:avLst/>
          </a:prstGeom>
          <a:noFill/>
        </p:spPr>
        <p:txBody>
          <a:bodyPr wrap="square" rtlCol="0">
            <a:spAutoFit/>
          </a:bodyPr>
          <a:lstStyle/>
          <a:p>
            <a:r>
              <a:rPr lang="en-US" sz="1000" dirty="0" smtClean="0">
                <a:latin typeface="Calibri" pitchFamily="34" charset="0"/>
                <a:cs typeface="Calibri" pitchFamily="34" charset="0"/>
              </a:rPr>
              <a:t>Charter planes</a:t>
            </a:r>
            <a:endParaRPr lang="en-US" sz="1000" dirty="0">
              <a:latin typeface="Calibri" pitchFamily="34" charset="0"/>
              <a:cs typeface="Calibri" pitchFamily="34" charset="0"/>
            </a:endParaRPr>
          </a:p>
        </p:txBody>
      </p:sp>
      <p:sp>
        <p:nvSpPr>
          <p:cNvPr id="58" name="TextBox 57"/>
          <p:cNvSpPr txBox="1"/>
          <p:nvPr/>
        </p:nvSpPr>
        <p:spPr>
          <a:xfrm>
            <a:off x="0" y="2091406"/>
            <a:ext cx="2432050" cy="246221"/>
          </a:xfrm>
          <a:prstGeom prst="rect">
            <a:avLst/>
          </a:prstGeom>
          <a:noFill/>
        </p:spPr>
        <p:txBody>
          <a:bodyPr wrap="square" rtlCol="0">
            <a:spAutoFit/>
          </a:bodyPr>
          <a:lstStyle/>
          <a:p>
            <a:r>
              <a:rPr lang="en-US" sz="1000" dirty="0" smtClean="0">
                <a:latin typeface="Calibri" pitchFamily="34" charset="0"/>
                <a:cs typeface="Calibri" pitchFamily="34" charset="0"/>
              </a:rPr>
              <a:t>Commercial planes (main companies?</a:t>
            </a:r>
            <a:endParaRPr lang="en-US" sz="1000" dirty="0">
              <a:latin typeface="Calibri" pitchFamily="34" charset="0"/>
              <a:cs typeface="Calibri" pitchFamily="34" charset="0"/>
            </a:endParaRPr>
          </a:p>
        </p:txBody>
      </p:sp>
      <p:sp>
        <p:nvSpPr>
          <p:cNvPr id="60" name="TextBox 59"/>
          <p:cNvSpPr txBox="1"/>
          <p:nvPr/>
        </p:nvSpPr>
        <p:spPr>
          <a:xfrm>
            <a:off x="6280170" y="2740180"/>
            <a:ext cx="785601" cy="369332"/>
          </a:xfrm>
          <a:prstGeom prst="rect">
            <a:avLst/>
          </a:prstGeom>
          <a:noFill/>
          <a:ln>
            <a:solidFill>
              <a:srgbClr val="C00000"/>
            </a:solidFill>
          </a:ln>
        </p:spPr>
        <p:txBody>
          <a:bodyPr wrap="square" rtlCol="0">
            <a:spAutoFit/>
          </a:bodyPr>
          <a:lstStyle/>
          <a:p>
            <a:r>
              <a:rPr lang="en-US" sz="900" dirty="0" smtClean="0">
                <a:latin typeface="Calibri" pitchFamily="34" charset="0"/>
                <a:cs typeface="Calibri" pitchFamily="34" charset="0"/>
              </a:rPr>
              <a:t>No longer in operation</a:t>
            </a:r>
            <a:endParaRPr lang="en-US" sz="900" dirty="0">
              <a:latin typeface="Calibri" pitchFamily="34" charset="0"/>
              <a:cs typeface="Calibri" pitchFamily="34" charset="0"/>
            </a:endParaRPr>
          </a:p>
        </p:txBody>
      </p:sp>
      <p:sp>
        <p:nvSpPr>
          <p:cNvPr id="61" name="Up Arrow 10"/>
          <p:cNvSpPr>
            <a:spLocks noChangeArrowheads="1"/>
          </p:cNvSpPr>
          <p:nvPr/>
        </p:nvSpPr>
        <p:spPr bwMode="auto">
          <a:xfrm>
            <a:off x="1356519" y="5035550"/>
            <a:ext cx="250825" cy="407307"/>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59" name="Up Arrow 41"/>
          <p:cNvSpPr>
            <a:spLocks noChangeArrowheads="1"/>
          </p:cNvSpPr>
          <p:nvPr/>
        </p:nvSpPr>
        <p:spPr bwMode="auto">
          <a:xfrm>
            <a:off x="5141794" y="325433"/>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63" name="Up Arrow 28"/>
          <p:cNvSpPr>
            <a:spLocks noChangeArrowheads="1"/>
          </p:cNvSpPr>
          <p:nvPr/>
        </p:nvSpPr>
        <p:spPr bwMode="auto">
          <a:xfrm>
            <a:off x="6716888" y="3493248"/>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64" name="Up Arrow 11"/>
          <p:cNvSpPr>
            <a:spLocks noChangeArrowheads="1"/>
          </p:cNvSpPr>
          <p:nvPr/>
        </p:nvSpPr>
        <p:spPr bwMode="auto">
          <a:xfrm rot="5400000">
            <a:off x="7142819" y="4318513"/>
            <a:ext cx="1686571" cy="1931812"/>
          </a:xfrm>
          <a:prstGeom prst="upArrow">
            <a:avLst>
              <a:gd name="adj1" fmla="val 73476"/>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66" name="TextBox 65"/>
          <p:cNvSpPr txBox="1"/>
          <p:nvPr/>
        </p:nvSpPr>
        <p:spPr>
          <a:xfrm>
            <a:off x="6999782" y="4934145"/>
            <a:ext cx="1832167" cy="738664"/>
          </a:xfrm>
          <a:prstGeom prst="rect">
            <a:avLst/>
          </a:prstGeom>
          <a:noFill/>
        </p:spPr>
        <p:txBody>
          <a:bodyPr wrap="square" rtlCol="0">
            <a:spAutoFit/>
          </a:bodyPr>
          <a:lstStyle/>
          <a:p>
            <a:r>
              <a:rPr lang="en-US" sz="1400" dirty="0" smtClean="0">
                <a:solidFill>
                  <a:srgbClr val="FF0000"/>
                </a:solidFill>
                <a:latin typeface="Calibri" pitchFamily="34" charset="0"/>
                <a:cs typeface="Calibri" pitchFamily="34" charset="0"/>
              </a:rPr>
              <a:t>IUU fish to Malaysia and carrier vessels (quantity? Price?)</a:t>
            </a:r>
            <a:endParaRPr lang="en-US" sz="1400" dirty="0">
              <a:solidFill>
                <a:srgbClr val="FF0000"/>
              </a:solidFill>
              <a:latin typeface="Calibri" pitchFamily="34" charset="0"/>
              <a:cs typeface="Calibri" pitchFamily="34" charset="0"/>
            </a:endParaRPr>
          </a:p>
        </p:txBody>
      </p:sp>
      <p:sp>
        <p:nvSpPr>
          <p:cNvPr id="67" name="TextBox 52"/>
          <p:cNvSpPr txBox="1">
            <a:spLocks noChangeArrowheads="1"/>
          </p:cNvSpPr>
          <p:nvPr/>
        </p:nvSpPr>
        <p:spPr bwMode="auto">
          <a:xfrm>
            <a:off x="2744788" y="2117979"/>
            <a:ext cx="1289287" cy="261610"/>
          </a:xfrm>
          <a:prstGeom prst="rect">
            <a:avLst/>
          </a:prstGeom>
          <a:noFill/>
          <a:ln w="9525">
            <a:noFill/>
            <a:miter lim="800000"/>
            <a:headEnd/>
            <a:tailEnd/>
          </a:ln>
        </p:spPr>
        <p:txBody>
          <a:bodyPr wrap="square">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
        <p:nvSpPr>
          <p:cNvPr id="68" name="Rectangle 7"/>
          <p:cNvSpPr>
            <a:spLocks noChangeArrowheads="1"/>
          </p:cNvSpPr>
          <p:nvPr/>
        </p:nvSpPr>
        <p:spPr bwMode="auto">
          <a:xfrm>
            <a:off x="5976594" y="1750038"/>
            <a:ext cx="2914514"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Destinations???</a:t>
            </a:r>
            <a:endParaRPr lang="en-US" sz="1400" dirty="0">
              <a:latin typeface="Calibri" pitchFamily="34" charset="0"/>
              <a:cs typeface="Calibri" pitchFamily="34" charset="0"/>
            </a:endParaRPr>
          </a:p>
        </p:txBody>
      </p:sp>
      <p:sp>
        <p:nvSpPr>
          <p:cNvPr id="69" name="Up Arrow 41"/>
          <p:cNvSpPr>
            <a:spLocks noChangeArrowheads="1"/>
          </p:cNvSpPr>
          <p:nvPr/>
        </p:nvSpPr>
        <p:spPr bwMode="auto">
          <a:xfrm>
            <a:off x="7575627" y="2090761"/>
            <a:ext cx="314325" cy="28191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0" name="Up Arrow 41"/>
          <p:cNvSpPr>
            <a:spLocks noChangeArrowheads="1"/>
          </p:cNvSpPr>
          <p:nvPr/>
        </p:nvSpPr>
        <p:spPr bwMode="auto">
          <a:xfrm>
            <a:off x="7570864" y="1512644"/>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 name="Up Arrow 28"/>
          <p:cNvSpPr>
            <a:spLocks noChangeArrowheads="1"/>
          </p:cNvSpPr>
          <p:nvPr/>
        </p:nvSpPr>
        <p:spPr bwMode="auto">
          <a:xfrm>
            <a:off x="8139113" y="3493248"/>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 name="TextBox 52"/>
          <p:cNvSpPr txBox="1">
            <a:spLocks noChangeArrowheads="1"/>
          </p:cNvSpPr>
          <p:nvPr/>
        </p:nvSpPr>
        <p:spPr bwMode="auto">
          <a:xfrm>
            <a:off x="6297663" y="2111068"/>
            <a:ext cx="1289287" cy="261610"/>
          </a:xfrm>
          <a:prstGeom prst="rect">
            <a:avLst/>
          </a:prstGeom>
          <a:noFill/>
          <a:ln w="9525">
            <a:noFill/>
            <a:miter lim="800000"/>
            <a:headEnd/>
            <a:tailEnd/>
          </a:ln>
        </p:spPr>
        <p:txBody>
          <a:bodyPr wrap="square">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
        <p:nvSpPr>
          <p:cNvPr id="73" name="Rectangle 7"/>
          <p:cNvSpPr>
            <a:spLocks noChangeArrowheads="1"/>
          </p:cNvSpPr>
          <p:nvPr/>
        </p:nvSpPr>
        <p:spPr bwMode="auto">
          <a:xfrm>
            <a:off x="466706" y="1139442"/>
            <a:ext cx="8432800"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Wholesalers</a:t>
            </a:r>
            <a:endParaRPr lang="en-US" sz="1400" dirty="0">
              <a:latin typeface="Calibri" pitchFamily="34" charset="0"/>
              <a:cs typeface="Calibri" pitchFamily="34" charset="0"/>
            </a:endParaRPr>
          </a:p>
        </p:txBody>
      </p:sp>
      <p:sp>
        <p:nvSpPr>
          <p:cNvPr id="75" name="Up Arrow 41"/>
          <p:cNvSpPr>
            <a:spLocks noChangeArrowheads="1"/>
          </p:cNvSpPr>
          <p:nvPr/>
        </p:nvSpPr>
        <p:spPr bwMode="auto">
          <a:xfrm>
            <a:off x="4521180" y="911475"/>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6" name="TextBox 75"/>
          <p:cNvSpPr txBox="1"/>
          <p:nvPr/>
        </p:nvSpPr>
        <p:spPr>
          <a:xfrm>
            <a:off x="5362583" y="869695"/>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77" name="TextBox 76"/>
          <p:cNvSpPr txBox="1"/>
          <p:nvPr/>
        </p:nvSpPr>
        <p:spPr>
          <a:xfrm>
            <a:off x="5995760" y="324497"/>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55" name="TextBox 54"/>
          <p:cNvSpPr txBox="1"/>
          <p:nvPr/>
        </p:nvSpPr>
        <p:spPr>
          <a:xfrm>
            <a:off x="5404634" y="1477433"/>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56" name="TextBox 55"/>
          <p:cNvSpPr txBox="1"/>
          <p:nvPr/>
        </p:nvSpPr>
        <p:spPr>
          <a:xfrm>
            <a:off x="5406202" y="2101183"/>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62" name="TextBox 61"/>
          <p:cNvSpPr txBox="1"/>
          <p:nvPr/>
        </p:nvSpPr>
        <p:spPr>
          <a:xfrm>
            <a:off x="4414477" y="2755010"/>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65" name="TextBox 64"/>
          <p:cNvSpPr txBox="1"/>
          <p:nvPr/>
        </p:nvSpPr>
        <p:spPr>
          <a:xfrm>
            <a:off x="4414477" y="3591763"/>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74" name="TextBox 73"/>
          <p:cNvSpPr txBox="1"/>
          <p:nvPr/>
        </p:nvSpPr>
        <p:spPr>
          <a:xfrm>
            <a:off x="2984139" y="4337429"/>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78" name="TextBox 77"/>
          <p:cNvSpPr txBox="1"/>
          <p:nvPr/>
        </p:nvSpPr>
        <p:spPr>
          <a:xfrm>
            <a:off x="2966853" y="5130865"/>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79" name="TextBox 52"/>
          <p:cNvSpPr txBox="1">
            <a:spLocks noChangeArrowheads="1"/>
          </p:cNvSpPr>
          <p:nvPr/>
        </p:nvSpPr>
        <p:spPr bwMode="auto">
          <a:xfrm>
            <a:off x="5008376" y="5130865"/>
            <a:ext cx="1289287" cy="261610"/>
          </a:xfrm>
          <a:prstGeom prst="rect">
            <a:avLst/>
          </a:prstGeom>
          <a:noFill/>
          <a:ln w="9525">
            <a:noFill/>
            <a:miter lim="800000"/>
            <a:headEnd/>
            <a:tailEnd/>
          </a:ln>
        </p:spPr>
        <p:txBody>
          <a:bodyPr wrap="square">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
        <p:nvSpPr>
          <p:cNvPr id="80" name="TextBox 52"/>
          <p:cNvSpPr txBox="1">
            <a:spLocks noChangeArrowheads="1"/>
          </p:cNvSpPr>
          <p:nvPr/>
        </p:nvSpPr>
        <p:spPr bwMode="auto">
          <a:xfrm>
            <a:off x="5240595" y="4337429"/>
            <a:ext cx="1289287" cy="261610"/>
          </a:xfrm>
          <a:prstGeom prst="rect">
            <a:avLst/>
          </a:prstGeom>
          <a:noFill/>
          <a:ln w="9525">
            <a:noFill/>
            <a:miter lim="800000"/>
            <a:headEnd/>
            <a:tailEnd/>
          </a:ln>
        </p:spPr>
        <p:txBody>
          <a:bodyPr wrap="square">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
        <p:nvSpPr>
          <p:cNvPr id="81" name="TextBox 52"/>
          <p:cNvSpPr txBox="1">
            <a:spLocks noChangeArrowheads="1"/>
          </p:cNvSpPr>
          <p:nvPr/>
        </p:nvSpPr>
        <p:spPr bwMode="auto">
          <a:xfrm>
            <a:off x="5519738" y="3591763"/>
            <a:ext cx="1289287" cy="261610"/>
          </a:xfrm>
          <a:prstGeom prst="rect">
            <a:avLst/>
          </a:prstGeom>
          <a:noFill/>
          <a:ln w="9525">
            <a:noFill/>
            <a:miter lim="800000"/>
            <a:headEnd/>
            <a:tailEnd/>
          </a:ln>
        </p:spPr>
        <p:txBody>
          <a:bodyPr wrap="square">
            <a:spAutoFit/>
          </a:bodyPr>
          <a:lstStyle/>
          <a:p>
            <a:r>
              <a:rPr lang="en-US" sz="1100" dirty="0" smtClean="0">
                <a:latin typeface="Calibri" pitchFamily="34" charset="0"/>
                <a:cs typeface="Calibri" pitchFamily="34" charset="0"/>
              </a:rPr>
              <a:t>Volumes?</a:t>
            </a:r>
            <a:endParaRPr lang="en-US" sz="1100" dirty="0">
              <a:latin typeface="Calibri" pitchFamily="34" charset="0"/>
              <a:cs typeface="Calibri" pitchFamily="34" charset="0"/>
            </a:endParaRPr>
          </a:p>
        </p:txBody>
      </p:sp>
      <p:sp>
        <p:nvSpPr>
          <p:cNvPr id="82" name="TextBox 52"/>
          <p:cNvSpPr txBox="1">
            <a:spLocks noChangeArrowheads="1"/>
          </p:cNvSpPr>
          <p:nvPr/>
        </p:nvSpPr>
        <p:spPr bwMode="auto">
          <a:xfrm>
            <a:off x="90782" y="5130865"/>
            <a:ext cx="978311" cy="261610"/>
          </a:xfrm>
          <a:prstGeom prst="rect">
            <a:avLst/>
          </a:prstGeom>
          <a:noFill/>
          <a:ln w="9525">
            <a:noFill/>
            <a:miter lim="800000"/>
            <a:headEnd/>
            <a:tailEnd/>
          </a:ln>
        </p:spPr>
        <p:txBody>
          <a:bodyPr wrap="square">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Slide Number Placeholder 2"/>
          <p:cNvSpPr>
            <a:spLocks noGrp="1"/>
          </p:cNvSpPr>
          <p:nvPr>
            <p:ph type="sldNum" sz="quarter" idx="10"/>
          </p:nvPr>
        </p:nvSpPr>
        <p:spPr>
          <a:noFill/>
        </p:spPr>
        <p:txBody>
          <a:bodyPr/>
          <a:lstStyle/>
          <a:p>
            <a:fld id="{3DD3A863-92F7-4BF0-B2F6-C736FCEB3D7C}" type="slidenum">
              <a:rPr lang="en-US"/>
              <a:pPr/>
              <a:t>1</a:t>
            </a:fld>
            <a:endParaRPr lang="en-US"/>
          </a:p>
        </p:txBody>
      </p:sp>
      <p:sp>
        <p:nvSpPr>
          <p:cNvPr id="6147" name="Rectangle 22"/>
          <p:cNvSpPr>
            <a:spLocks noGrp="1" noChangeArrowheads="1"/>
          </p:cNvSpPr>
          <p:nvPr>
            <p:ph type="title"/>
            <p:custDataLst>
              <p:tags r:id="rId2"/>
            </p:custDataLst>
          </p:nvPr>
        </p:nvSpPr>
        <p:spPr>
          <a:xfrm>
            <a:off x="119063" y="230188"/>
            <a:ext cx="8618537" cy="292388"/>
          </a:xfrm>
        </p:spPr>
        <p:txBody>
          <a:bodyPr/>
          <a:lstStyle/>
          <a:p>
            <a:pPr eaLnBrk="1" hangingPunct="1"/>
            <a:r>
              <a:rPr lang="en-US" dirty="0" smtClean="0"/>
              <a:t>Objective</a:t>
            </a:r>
          </a:p>
        </p:txBody>
      </p:sp>
      <p:sp>
        <p:nvSpPr>
          <p:cNvPr id="6149" name="AgendaText"/>
          <p:cNvSpPr>
            <a:spLocks noChangeArrowheads="1"/>
          </p:cNvSpPr>
          <p:nvPr/>
        </p:nvSpPr>
        <p:spPr bwMode="auto">
          <a:xfrm>
            <a:off x="602685" y="863600"/>
            <a:ext cx="8043936" cy="4506361"/>
          </a:xfrm>
          <a:prstGeom prst="rect">
            <a:avLst/>
          </a:prstGeom>
          <a:noFill/>
          <a:ln w="9525">
            <a:noFill/>
            <a:miter lim="800000"/>
            <a:headEnd/>
            <a:tailEnd/>
          </a:ln>
        </p:spPr>
        <p:txBody>
          <a:bodyPr wrap="square" lIns="0" tIns="0" rIns="0" bIns="0">
            <a:spAutoFit/>
          </a:bodyPr>
          <a:lstStyle/>
          <a:p>
            <a:pPr marL="193675" lvl="1" indent="-192088" algn="l" defTabSz="895350">
              <a:lnSpc>
                <a:spcPct val="150000"/>
              </a:lnSpc>
              <a:spcBef>
                <a:spcPts val="0"/>
              </a:spcBef>
              <a:buClr>
                <a:schemeClr val="tx2"/>
              </a:buClr>
              <a:buSzPct val="125000"/>
              <a:buFont typeface="Arial" charset="0"/>
              <a:buChar char="▪"/>
            </a:pPr>
            <a:r>
              <a:rPr lang="en-US" sz="1400" dirty="0" smtClean="0"/>
              <a:t>Why do we care?</a:t>
            </a:r>
          </a:p>
          <a:p>
            <a:pPr marL="650875" lvl="2" indent="-192088" algn="l" defTabSz="895350">
              <a:lnSpc>
                <a:spcPct val="150000"/>
              </a:lnSpc>
              <a:spcBef>
                <a:spcPts val="0"/>
              </a:spcBef>
              <a:buClr>
                <a:schemeClr val="tx2"/>
              </a:buClr>
              <a:buSzPct val="125000"/>
              <a:buFont typeface="Arial" charset="0"/>
              <a:buChar char="▪"/>
            </a:pPr>
            <a:r>
              <a:rPr lang="en-US" sz="1400" dirty="0" smtClean="0"/>
              <a:t>Industry structure is critical in informing any efforts to influence the future trajectory of the industry (e.g. certification, fishery reform projects, investment standards, major buyer engagement, voluntary standards, trade networks, trade </a:t>
            </a:r>
            <a:r>
              <a:rPr lang="en-US" sz="1400" dirty="0" smtClean="0"/>
              <a:t>restrictions, </a:t>
            </a:r>
            <a:r>
              <a:rPr lang="en-US" sz="1400" dirty="0" smtClean="0"/>
              <a:t>etc.).</a:t>
            </a:r>
          </a:p>
          <a:p>
            <a:pPr marL="193675" lvl="1" indent="-192088" algn="l" defTabSz="895350">
              <a:lnSpc>
                <a:spcPct val="150000"/>
              </a:lnSpc>
              <a:spcBef>
                <a:spcPts val="0"/>
              </a:spcBef>
              <a:buClr>
                <a:schemeClr val="tx2"/>
              </a:buClr>
              <a:buSzPct val="125000"/>
              <a:buFont typeface="Arial" charset="0"/>
              <a:buChar char="▪"/>
            </a:pPr>
            <a:r>
              <a:rPr lang="en-US" sz="1400" dirty="0" smtClean="0"/>
              <a:t>Objectives for this session:</a:t>
            </a:r>
          </a:p>
          <a:p>
            <a:pPr marL="650875" lvl="2" indent="-192088" algn="l" defTabSz="895350">
              <a:lnSpc>
                <a:spcPct val="150000"/>
              </a:lnSpc>
              <a:spcBef>
                <a:spcPts val="0"/>
              </a:spcBef>
              <a:buClr>
                <a:schemeClr val="tx2"/>
              </a:buClr>
              <a:buSzPct val="125000"/>
              <a:buFont typeface="Arial" charset="0"/>
              <a:buChar char="▪"/>
            </a:pPr>
            <a:r>
              <a:rPr lang="en-US" sz="1400" dirty="0" smtClean="0"/>
              <a:t>Test the current synthesis of the LRFFT supply chain</a:t>
            </a:r>
          </a:p>
          <a:p>
            <a:pPr marL="650875" lvl="2" indent="-192088" algn="l" defTabSz="895350">
              <a:lnSpc>
                <a:spcPct val="150000"/>
              </a:lnSpc>
              <a:spcBef>
                <a:spcPts val="0"/>
              </a:spcBef>
              <a:buClr>
                <a:schemeClr val="tx2"/>
              </a:buClr>
              <a:buSzPct val="125000"/>
              <a:buFont typeface="Arial" charset="0"/>
              <a:buChar char="▪"/>
            </a:pPr>
            <a:r>
              <a:rPr lang="en-US" sz="1400" dirty="0" smtClean="0"/>
              <a:t>Update estimates of total industry value and volume</a:t>
            </a:r>
          </a:p>
          <a:p>
            <a:pPr marL="650875" lvl="2" indent="-192088" algn="l" defTabSz="895350">
              <a:lnSpc>
                <a:spcPct val="150000"/>
              </a:lnSpc>
              <a:spcBef>
                <a:spcPts val="0"/>
              </a:spcBef>
              <a:buClr>
                <a:schemeClr val="tx2"/>
              </a:buClr>
              <a:buSzPct val="125000"/>
              <a:buFont typeface="Arial" charset="0"/>
              <a:buChar char="▪"/>
            </a:pPr>
            <a:r>
              <a:rPr lang="en-US" sz="1400" dirty="0" smtClean="0"/>
              <a:t>Fill in the major gaps around end markets and industry concentration</a:t>
            </a:r>
          </a:p>
          <a:p>
            <a:pPr marL="193675" lvl="1" indent="-192088" algn="l" defTabSz="895350">
              <a:lnSpc>
                <a:spcPct val="150000"/>
              </a:lnSpc>
              <a:spcBef>
                <a:spcPts val="0"/>
              </a:spcBef>
              <a:buClr>
                <a:schemeClr val="tx2"/>
              </a:buClr>
              <a:buSzPct val="125000"/>
              <a:buFont typeface="Arial" charset="0"/>
              <a:buChar char="▪"/>
            </a:pPr>
            <a:r>
              <a:rPr lang="en-US" sz="1400" dirty="0" smtClean="0"/>
              <a:t>Structure</a:t>
            </a:r>
          </a:p>
          <a:p>
            <a:pPr marL="650875" lvl="2" indent="-192088" algn="l" defTabSz="895350">
              <a:lnSpc>
                <a:spcPct val="150000"/>
              </a:lnSpc>
              <a:spcBef>
                <a:spcPts val="0"/>
              </a:spcBef>
              <a:buClr>
                <a:schemeClr val="tx2"/>
              </a:buClr>
              <a:buSzPct val="125000"/>
              <a:buFont typeface="Arial" charset="0"/>
              <a:buChar char="▪"/>
            </a:pPr>
            <a:r>
              <a:rPr lang="en-US" sz="1400" dirty="0" smtClean="0"/>
              <a:t>Overview of trade as we know it (20 min)</a:t>
            </a:r>
          </a:p>
          <a:p>
            <a:pPr marL="650875" lvl="2" indent="-192088" algn="l" defTabSz="895350">
              <a:lnSpc>
                <a:spcPct val="150000"/>
              </a:lnSpc>
              <a:spcBef>
                <a:spcPts val="0"/>
              </a:spcBef>
              <a:buClr>
                <a:schemeClr val="tx2"/>
              </a:buClr>
              <a:buSzPct val="125000"/>
              <a:buFont typeface="Arial" charset="0"/>
              <a:buChar char="▪"/>
            </a:pPr>
            <a:r>
              <a:rPr lang="en-US" sz="1400" dirty="0" smtClean="0"/>
              <a:t>Rough description of current supply chain and value chains (10 min)</a:t>
            </a:r>
          </a:p>
          <a:p>
            <a:pPr marL="650875" lvl="2" indent="-192088" algn="l" defTabSz="895350">
              <a:lnSpc>
                <a:spcPct val="150000"/>
              </a:lnSpc>
              <a:spcBef>
                <a:spcPts val="0"/>
              </a:spcBef>
              <a:buClr>
                <a:schemeClr val="tx2"/>
              </a:buClr>
              <a:buSzPct val="125000"/>
              <a:buFont typeface="Arial" charset="0"/>
              <a:buChar char="▪"/>
            </a:pPr>
            <a:r>
              <a:rPr lang="en-US" sz="1400" dirty="0" smtClean="0"/>
              <a:t>Breakout groups to discuss the findings and suggest revisions, additions, changes, etc. (60 min): If appropriate, may break into groups with regional foci: Indonesia, Philippines, Malaysia, and end markets (Hong Kong, China).</a:t>
            </a: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292388"/>
          </a:xfrm>
        </p:spPr>
        <p:txBody>
          <a:bodyPr/>
          <a:lstStyle/>
          <a:p>
            <a:r>
              <a:rPr lang="en-US" dirty="0" smtClean="0">
                <a:cs typeface="Calibri" pitchFamily="34" charset="0"/>
              </a:rPr>
              <a:t>Questions </a:t>
            </a:r>
            <a:r>
              <a:rPr lang="en-US" dirty="0" smtClean="0">
                <a:cs typeface="Calibri" pitchFamily="34" charset="0"/>
              </a:rPr>
              <a:t>for the</a:t>
            </a:r>
            <a:r>
              <a:rPr lang="en-US" dirty="0" smtClean="0">
                <a:cs typeface="Calibri" pitchFamily="34" charset="0"/>
              </a:rPr>
              <a:t> </a:t>
            </a:r>
            <a:r>
              <a:rPr lang="en-US" dirty="0" smtClean="0">
                <a:cs typeface="Calibri" pitchFamily="34" charset="0"/>
              </a:rPr>
              <a:t>Philippines Breakout </a:t>
            </a:r>
            <a:r>
              <a:rPr lang="en-US" dirty="0" smtClean="0">
                <a:cs typeface="Calibri" pitchFamily="34" charset="0"/>
              </a:rPr>
              <a:t>Group</a:t>
            </a:r>
            <a:endParaRPr lang="en-US" dirty="0">
              <a:cs typeface="Calibri" pitchFamily="34" charset="0"/>
            </a:endParaRPr>
          </a:p>
        </p:txBody>
      </p:sp>
      <p:sp>
        <p:nvSpPr>
          <p:cNvPr id="3" name="Slide Number Placeholder 2"/>
          <p:cNvSpPr>
            <a:spLocks noGrp="1"/>
          </p:cNvSpPr>
          <p:nvPr>
            <p:ph type="sldNum" sz="quarter" idx="10"/>
          </p:nvPr>
        </p:nvSpPr>
        <p:spPr>
          <a:xfrm>
            <a:off x="8671877" y="6491288"/>
            <a:ext cx="65723" cy="153888"/>
          </a:xfrm>
        </p:spPr>
        <p:txBody>
          <a:bodyPr/>
          <a:lstStyle/>
          <a:p>
            <a:pPr>
              <a:defRPr/>
            </a:pPr>
            <a:fld id="{00D9DE74-64DB-4435-BD7F-5D6ADBBF37E2}" type="slidenum">
              <a:rPr lang="en-US" smtClean="0">
                <a:latin typeface="Calibri" pitchFamily="34" charset="0"/>
                <a:cs typeface="Calibri" pitchFamily="34" charset="0"/>
              </a:rPr>
              <a:pPr>
                <a:defRPr/>
              </a:pPr>
              <a:t>19</a:t>
            </a:fld>
            <a:endParaRPr lang="en-US">
              <a:latin typeface="Calibri" pitchFamily="34" charset="0"/>
              <a:cs typeface="Calibri" pitchFamily="34" charset="0"/>
            </a:endParaRPr>
          </a:p>
        </p:txBody>
      </p:sp>
      <p:sp>
        <p:nvSpPr>
          <p:cNvPr id="4" name="TextBox 3"/>
          <p:cNvSpPr txBox="1"/>
          <p:nvPr/>
        </p:nvSpPr>
        <p:spPr>
          <a:xfrm>
            <a:off x="269789" y="914239"/>
            <a:ext cx="8186053" cy="5478422"/>
          </a:xfrm>
          <a:prstGeom prst="rect">
            <a:avLst/>
          </a:prstGeom>
          <a:noFill/>
        </p:spPr>
        <p:txBody>
          <a:bodyPr wrap="square" rtlCol="0">
            <a:spAutoFit/>
          </a:bodyPr>
          <a:lstStyle/>
          <a:p>
            <a:pPr algn="l">
              <a:buFont typeface="Arial" pitchFamily="34" charset="0"/>
              <a:buChar char="•"/>
            </a:pPr>
            <a:r>
              <a:rPr lang="en-US" sz="1400" dirty="0" smtClean="0">
                <a:latin typeface="Calibri" pitchFamily="34" charset="0"/>
                <a:cs typeface="Calibri" pitchFamily="34" charset="0"/>
              </a:rPr>
              <a:t> Can we estimate price or volume of LRFF at any step of the chain?</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How many people/businesses operate at each step of the chain? Is there much consolidations?</a:t>
            </a: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How much production is moved to Malaysia? How do we know?</a:t>
            </a:r>
            <a:endParaRPr lang="en-US" sz="1400" dirty="0" smtClean="0">
              <a:latin typeface="Calibri" pitchFamily="34" charset="0"/>
              <a:cs typeface="Calibri" pitchFamily="34" charset="0"/>
            </a:endParaRP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What fraction of</a:t>
            </a:r>
            <a:r>
              <a:rPr lang="en-US" sz="1400" dirty="0" smtClean="0">
                <a:latin typeface="Calibri" pitchFamily="34" charset="0"/>
                <a:cs typeface="Calibri" pitchFamily="34" charset="0"/>
              </a:rPr>
              <a:t> exports from the Philippines do we think do not go to Hong Kong? E.g</a:t>
            </a:r>
            <a:r>
              <a:rPr lang="en-US" sz="1400" dirty="0" smtClean="0">
                <a:latin typeface="Calibri" pitchFamily="34" charset="0"/>
                <a:cs typeface="Calibri" pitchFamily="34" charset="0"/>
              </a:rPr>
              <a:t>. what share or amount do we think is shipped directly to</a:t>
            </a:r>
            <a:endParaRPr lang="en-US" sz="1400" dirty="0" smtClean="0">
              <a:latin typeface="Calibri" pitchFamily="34" charset="0"/>
              <a:cs typeface="Calibri" pitchFamily="34" charset="0"/>
            </a:endParaRPr>
          </a:p>
          <a:p>
            <a:pPr lvl="1" algn="l">
              <a:buFont typeface="Arial" pitchFamily="34" charset="0"/>
              <a:buChar char="•"/>
            </a:pPr>
            <a:r>
              <a:rPr lang="en-US" sz="1400" dirty="0" smtClean="0">
                <a:latin typeface="Calibri" pitchFamily="34" charset="0"/>
                <a:cs typeface="Calibri" pitchFamily="34" charset="0"/>
              </a:rPr>
              <a:t> China	______________%</a:t>
            </a:r>
          </a:p>
          <a:p>
            <a:pPr lvl="1" algn="l">
              <a:buFont typeface="Arial" pitchFamily="34" charset="0"/>
              <a:buChar char="•"/>
            </a:pPr>
            <a:r>
              <a:rPr lang="en-US" sz="1400" dirty="0" smtClean="0">
                <a:latin typeface="Calibri" pitchFamily="34" charset="0"/>
                <a:cs typeface="Calibri" pitchFamily="34" charset="0"/>
              </a:rPr>
              <a:t> Taiwan	______________%</a:t>
            </a:r>
          </a:p>
          <a:p>
            <a:pPr lvl="1" algn="l">
              <a:buFont typeface="Arial" pitchFamily="34" charset="0"/>
              <a:buChar char="•"/>
            </a:pPr>
            <a:r>
              <a:rPr lang="en-US" sz="1400" dirty="0" smtClean="0">
                <a:latin typeface="Calibri" pitchFamily="34" charset="0"/>
                <a:cs typeface="Calibri" pitchFamily="34" charset="0"/>
              </a:rPr>
              <a:t> Singapore	______________%</a:t>
            </a:r>
          </a:p>
          <a:p>
            <a:pPr lvl="1" algn="l">
              <a:buFont typeface="Arial" pitchFamily="34" charset="0"/>
              <a:buChar char="•"/>
            </a:pPr>
            <a:r>
              <a:rPr lang="en-US" sz="1400" dirty="0" smtClean="0">
                <a:latin typeface="Calibri" pitchFamily="34" charset="0"/>
                <a:cs typeface="Calibri" pitchFamily="34" charset="0"/>
              </a:rPr>
              <a:t> Japan	______________%</a:t>
            </a:r>
          </a:p>
          <a:p>
            <a:pPr marL="457200" lvl="2" algn="l">
              <a:buFont typeface="Arial" pitchFamily="34" charset="0"/>
              <a:buChar char="•"/>
            </a:pPr>
            <a:r>
              <a:rPr lang="en-US" sz="1400" dirty="0" smtClean="0">
                <a:latin typeface="Calibri" pitchFamily="34" charset="0"/>
                <a:cs typeface="Calibri" pitchFamily="34" charset="0"/>
              </a:rPr>
              <a:t> Others?	______________%</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To what extent do you trust the data reported to</a:t>
            </a:r>
            <a:r>
              <a:rPr lang="en-US" sz="1400" dirty="0" smtClean="0">
                <a:latin typeface="Calibri" pitchFamily="34" charset="0"/>
                <a:cs typeface="Calibri" pitchFamily="34" charset="0"/>
              </a:rPr>
              <a:t> the official Philippines export data?</a:t>
            </a: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Is there any domestic consumption of LRFF within the Philippines?</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Is there much vertical integration in the industry? Are there patronage systems still in play?</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Who has the power in the supply chain?</a:t>
            </a:r>
            <a:r>
              <a:rPr lang="en-US" sz="1400" dirty="0" smtClean="0">
                <a:latin typeface="Calibri" pitchFamily="34" charset="0"/>
                <a:cs typeface="Calibri" pitchFamily="34" charset="0"/>
              </a:rPr>
              <a:t> </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Who </a:t>
            </a:r>
            <a:r>
              <a:rPr lang="en-US" sz="1400" dirty="0" smtClean="0">
                <a:latin typeface="Calibri" pitchFamily="34" charset="0"/>
                <a:cs typeface="Calibri" pitchFamily="34" charset="0"/>
              </a:rPr>
              <a:t>makes the most </a:t>
            </a:r>
            <a:r>
              <a:rPr lang="en-US" sz="1400" dirty="0" smtClean="0">
                <a:latin typeface="Calibri" pitchFamily="34" charset="0"/>
                <a:cs typeface="Calibri" pitchFamily="34" charset="0"/>
              </a:rPr>
              <a:t>profit?</a:t>
            </a:r>
            <a:endParaRPr lang="en-US" sz="1400" dirty="0" smtClean="0">
              <a:latin typeface="Calibri" pitchFamily="34" charset="0"/>
              <a:cs typeface="Calibri" pitchFamily="34" charset="0"/>
            </a:endParaRPr>
          </a:p>
          <a:p>
            <a:pPr algn="l">
              <a:buFont typeface="Arial" pitchFamily="34" charset="0"/>
              <a:buChar char="•"/>
            </a:pPr>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 name="Up Arrow 10"/>
          <p:cNvSpPr>
            <a:spLocks noChangeArrowheads="1"/>
          </p:cNvSpPr>
          <p:nvPr/>
        </p:nvSpPr>
        <p:spPr bwMode="auto">
          <a:xfrm>
            <a:off x="4273550" y="3195801"/>
            <a:ext cx="250826" cy="292216"/>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25" name="Up Arrow 41"/>
          <p:cNvSpPr>
            <a:spLocks noChangeArrowheads="1"/>
          </p:cNvSpPr>
          <p:nvPr/>
        </p:nvSpPr>
        <p:spPr bwMode="auto">
          <a:xfrm>
            <a:off x="4524375" y="1178070"/>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27" name="Bent-Up Arrow 26"/>
          <p:cNvSpPr/>
          <p:nvPr/>
        </p:nvSpPr>
        <p:spPr bwMode="auto">
          <a:xfrm flipH="1">
            <a:off x="-19467" y="2365916"/>
            <a:ext cx="1709947" cy="2910089"/>
          </a:xfrm>
          <a:prstGeom prst="bentUpArrow">
            <a:avLst>
              <a:gd name="adj1" fmla="val 25000"/>
              <a:gd name="adj2" fmla="val 25000"/>
              <a:gd name="adj3" fmla="val 2500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Calibri" pitchFamily="34" charset="0"/>
              <a:cs typeface="Calibri" pitchFamily="34" charset="0"/>
            </a:endParaRPr>
          </a:p>
        </p:txBody>
      </p:sp>
      <p:sp>
        <p:nvSpPr>
          <p:cNvPr id="34" name="Up Arrow 10"/>
          <p:cNvSpPr>
            <a:spLocks noChangeArrowheads="1"/>
          </p:cNvSpPr>
          <p:nvPr/>
        </p:nvSpPr>
        <p:spPr bwMode="auto">
          <a:xfrm>
            <a:off x="4273550" y="4657185"/>
            <a:ext cx="250825" cy="202431"/>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2" name="Title 1"/>
          <p:cNvSpPr>
            <a:spLocks noGrp="1"/>
          </p:cNvSpPr>
          <p:nvPr>
            <p:ph type="title"/>
          </p:nvPr>
        </p:nvSpPr>
        <p:spPr>
          <a:xfrm>
            <a:off x="119063" y="230188"/>
            <a:ext cx="8618537" cy="292388"/>
          </a:xfrm>
        </p:spPr>
        <p:txBody>
          <a:bodyPr/>
          <a:lstStyle/>
          <a:p>
            <a:r>
              <a:rPr lang="en-US" dirty="0" smtClean="0">
                <a:cs typeface="Calibri" pitchFamily="34" charset="0"/>
              </a:rPr>
              <a:t>Malaysia Breakout Group: </a:t>
            </a:r>
            <a:r>
              <a:rPr lang="en-US" dirty="0" smtClean="0">
                <a:cs typeface="Calibri" pitchFamily="34" charset="0"/>
              </a:rPr>
              <a:t>a draft supply diagram</a:t>
            </a:r>
            <a:endParaRPr lang="en-US" dirty="0">
              <a:cs typeface="Calibri" pitchFamily="34" charset="0"/>
            </a:endParaRPr>
          </a:p>
        </p:txBody>
      </p:sp>
      <p:sp>
        <p:nvSpPr>
          <p:cNvPr id="3" name="Slide Number Placeholder 2"/>
          <p:cNvSpPr>
            <a:spLocks noGrp="1"/>
          </p:cNvSpPr>
          <p:nvPr>
            <p:ph type="sldNum" sz="quarter" idx="10"/>
          </p:nvPr>
        </p:nvSpPr>
        <p:spPr>
          <a:xfrm>
            <a:off x="8671877" y="6491288"/>
            <a:ext cx="65723" cy="153888"/>
          </a:xfrm>
        </p:spPr>
        <p:txBody>
          <a:bodyPr/>
          <a:lstStyle/>
          <a:p>
            <a:pPr>
              <a:defRPr/>
            </a:pPr>
            <a:fld id="{00D9DE74-64DB-4435-BD7F-5D6ADBBF37E2}" type="slidenum">
              <a:rPr lang="en-US" smtClean="0">
                <a:latin typeface="Calibri" pitchFamily="34" charset="0"/>
                <a:cs typeface="Calibri" pitchFamily="34" charset="0"/>
              </a:rPr>
              <a:pPr>
                <a:defRPr/>
              </a:pPr>
              <a:t>20</a:t>
            </a:fld>
            <a:endParaRPr lang="en-US">
              <a:latin typeface="Calibri" pitchFamily="34" charset="0"/>
              <a:cs typeface="Calibri" pitchFamily="34" charset="0"/>
            </a:endParaRPr>
          </a:p>
        </p:txBody>
      </p:sp>
      <p:sp>
        <p:nvSpPr>
          <p:cNvPr id="9" name="Rectangle 7"/>
          <p:cNvSpPr>
            <a:spLocks noChangeArrowheads="1"/>
          </p:cNvSpPr>
          <p:nvPr/>
        </p:nvSpPr>
        <p:spPr bwMode="auto">
          <a:xfrm>
            <a:off x="2438743" y="1987484"/>
            <a:ext cx="1768435" cy="340724"/>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Hong Kong</a:t>
            </a:r>
            <a:endParaRPr lang="en-US" sz="1400" dirty="0">
              <a:latin typeface="Calibri" pitchFamily="34" charset="0"/>
              <a:cs typeface="Calibri" pitchFamily="34" charset="0"/>
            </a:endParaRPr>
          </a:p>
        </p:txBody>
      </p:sp>
      <p:sp>
        <p:nvSpPr>
          <p:cNvPr id="10" name="Up Arrow 10"/>
          <p:cNvSpPr>
            <a:spLocks noChangeArrowheads="1"/>
          </p:cNvSpPr>
          <p:nvPr/>
        </p:nvSpPr>
        <p:spPr bwMode="auto">
          <a:xfrm>
            <a:off x="4273550" y="5275517"/>
            <a:ext cx="250825" cy="261610"/>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35" name="Rectangle 44"/>
          <p:cNvSpPr>
            <a:spLocks noChangeArrowheads="1"/>
          </p:cNvSpPr>
          <p:nvPr/>
        </p:nvSpPr>
        <p:spPr bwMode="auto">
          <a:xfrm>
            <a:off x="1074656" y="5537127"/>
            <a:ext cx="7823282"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1,000+ fishers in Sabah and Palawan (</a:t>
            </a:r>
            <a:r>
              <a:rPr lang="en-US" sz="1400" dirty="0" smtClean="0">
                <a:solidFill>
                  <a:srgbClr val="FF0000"/>
                </a:solidFill>
                <a:latin typeface="Calibri" pitchFamily="34" charset="0"/>
                <a:cs typeface="Calibri" pitchFamily="34" charset="0"/>
              </a:rPr>
              <a:t>~60% of Sabah fish caught in Philippines</a:t>
            </a:r>
            <a:r>
              <a:rPr lang="en-US" sz="1400" dirty="0" smtClean="0">
                <a:latin typeface="Calibri" pitchFamily="34" charset="0"/>
                <a:cs typeface="Calibri" pitchFamily="34" charset="0"/>
              </a:rPr>
              <a:t>)</a:t>
            </a:r>
            <a:endParaRPr lang="en-US" sz="1400" dirty="0">
              <a:latin typeface="Calibri" pitchFamily="34" charset="0"/>
              <a:cs typeface="Calibri" pitchFamily="34" charset="0"/>
            </a:endParaRPr>
          </a:p>
        </p:txBody>
      </p:sp>
      <p:sp>
        <p:nvSpPr>
          <p:cNvPr id="38" name="Up Arrow 41"/>
          <p:cNvSpPr>
            <a:spLocks noChangeArrowheads="1"/>
          </p:cNvSpPr>
          <p:nvPr/>
        </p:nvSpPr>
        <p:spPr bwMode="auto">
          <a:xfrm>
            <a:off x="5529044" y="1763582"/>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39" name="Rectangle 7"/>
          <p:cNvSpPr>
            <a:spLocks noChangeArrowheads="1"/>
          </p:cNvSpPr>
          <p:nvPr/>
        </p:nvSpPr>
        <p:spPr bwMode="auto">
          <a:xfrm>
            <a:off x="37099" y="1395742"/>
            <a:ext cx="8860839"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Wholesalers</a:t>
            </a:r>
            <a:endParaRPr lang="en-US" sz="1400" dirty="0">
              <a:latin typeface="Calibri" pitchFamily="34" charset="0"/>
              <a:cs typeface="Calibri" pitchFamily="34" charset="0"/>
            </a:endParaRPr>
          </a:p>
        </p:txBody>
      </p:sp>
      <p:sp>
        <p:nvSpPr>
          <p:cNvPr id="53" name="Rectangle 44"/>
          <p:cNvSpPr>
            <a:spLocks noChangeArrowheads="1"/>
          </p:cNvSpPr>
          <p:nvPr/>
        </p:nvSpPr>
        <p:spPr bwMode="auto">
          <a:xfrm>
            <a:off x="1074656" y="4835779"/>
            <a:ext cx="7823282"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Holding cage operators along shoreline (~300 operators of various scale)</a:t>
            </a:r>
            <a:endParaRPr lang="en-US" sz="1400" dirty="0">
              <a:latin typeface="Calibri" pitchFamily="34" charset="0"/>
              <a:cs typeface="Calibri" pitchFamily="34" charset="0"/>
            </a:endParaRPr>
          </a:p>
        </p:txBody>
      </p:sp>
      <p:sp>
        <p:nvSpPr>
          <p:cNvPr id="54" name="Rectangle 44"/>
          <p:cNvSpPr>
            <a:spLocks noChangeArrowheads="1"/>
          </p:cNvSpPr>
          <p:nvPr/>
        </p:nvSpPr>
        <p:spPr bwMode="auto">
          <a:xfrm>
            <a:off x="1063990" y="4217448"/>
            <a:ext cx="7823282"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Live fish carriers transfer to </a:t>
            </a:r>
            <a:r>
              <a:rPr lang="en-US" sz="1400" dirty="0" err="1" smtClean="0">
                <a:latin typeface="Calibri" pitchFamily="34" charset="0"/>
                <a:cs typeface="Calibri" pitchFamily="34" charset="0"/>
              </a:rPr>
              <a:t>Kudat</a:t>
            </a:r>
            <a:endParaRPr lang="en-US" sz="1400" dirty="0">
              <a:latin typeface="Calibri" pitchFamily="34" charset="0"/>
              <a:cs typeface="Calibri" pitchFamily="34" charset="0"/>
            </a:endParaRPr>
          </a:p>
        </p:txBody>
      </p:sp>
      <p:sp>
        <p:nvSpPr>
          <p:cNvPr id="55" name="Rectangle 44"/>
          <p:cNvSpPr>
            <a:spLocks noChangeArrowheads="1"/>
          </p:cNvSpPr>
          <p:nvPr/>
        </p:nvSpPr>
        <p:spPr bwMode="auto">
          <a:xfrm>
            <a:off x="1074656" y="3473409"/>
            <a:ext cx="7823282"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Lorries in </a:t>
            </a:r>
            <a:r>
              <a:rPr lang="en-US" sz="1400" dirty="0" err="1" smtClean="0">
                <a:latin typeface="Calibri" pitchFamily="34" charset="0"/>
                <a:cs typeface="Calibri" pitchFamily="34" charset="0"/>
              </a:rPr>
              <a:t>Kudat</a:t>
            </a:r>
            <a:r>
              <a:rPr lang="en-US" sz="1400" dirty="0" smtClean="0">
                <a:latin typeface="Calibri" pitchFamily="34" charset="0"/>
                <a:cs typeface="Calibri" pitchFamily="34" charset="0"/>
              </a:rPr>
              <a:t> transfer to Kota </a:t>
            </a:r>
            <a:r>
              <a:rPr lang="en-US" sz="1400" dirty="0" err="1" smtClean="0">
                <a:latin typeface="Calibri" pitchFamily="34" charset="0"/>
                <a:cs typeface="Calibri" pitchFamily="34" charset="0"/>
              </a:rPr>
              <a:t>Kinabalu</a:t>
            </a:r>
            <a:r>
              <a:rPr lang="en-US" sz="1400" dirty="0" smtClean="0">
                <a:latin typeface="Calibri" pitchFamily="34" charset="0"/>
                <a:cs typeface="Calibri" pitchFamily="34" charset="0"/>
              </a:rPr>
              <a:t> (“thousands of operators”)</a:t>
            </a:r>
            <a:endParaRPr lang="en-US" sz="1400" dirty="0">
              <a:latin typeface="Calibri" pitchFamily="34" charset="0"/>
              <a:cs typeface="Calibri" pitchFamily="34" charset="0"/>
            </a:endParaRPr>
          </a:p>
        </p:txBody>
      </p:sp>
      <p:sp>
        <p:nvSpPr>
          <p:cNvPr id="56" name="Rectangle 44"/>
          <p:cNvSpPr>
            <a:spLocks noChangeArrowheads="1"/>
          </p:cNvSpPr>
          <p:nvPr/>
        </p:nvSpPr>
        <p:spPr bwMode="auto">
          <a:xfrm>
            <a:off x="1074656" y="2756063"/>
            <a:ext cx="7823282"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Kota </a:t>
            </a:r>
            <a:r>
              <a:rPr lang="en-US" sz="1400" dirty="0" err="1" smtClean="0">
                <a:latin typeface="Calibri" pitchFamily="34" charset="0"/>
                <a:cs typeface="Calibri" pitchFamily="34" charset="0"/>
              </a:rPr>
              <a:t>Kinabalu</a:t>
            </a:r>
            <a:r>
              <a:rPr lang="en-US" sz="1400" dirty="0" smtClean="0">
                <a:latin typeface="Calibri" pitchFamily="34" charset="0"/>
                <a:cs typeface="Calibri" pitchFamily="34" charset="0"/>
              </a:rPr>
              <a:t> exporters (~10 major exporters, but 1000s of permits)</a:t>
            </a:r>
            <a:endParaRPr lang="en-US" sz="1400" dirty="0">
              <a:latin typeface="Calibri" pitchFamily="34" charset="0"/>
              <a:cs typeface="Calibri" pitchFamily="34" charset="0"/>
            </a:endParaRPr>
          </a:p>
        </p:txBody>
      </p:sp>
      <p:sp>
        <p:nvSpPr>
          <p:cNvPr id="57" name="TextBox 56"/>
          <p:cNvSpPr txBox="1"/>
          <p:nvPr/>
        </p:nvSpPr>
        <p:spPr>
          <a:xfrm>
            <a:off x="2577251" y="5275517"/>
            <a:ext cx="1624163" cy="261610"/>
          </a:xfrm>
          <a:prstGeom prst="rect">
            <a:avLst/>
          </a:prstGeom>
          <a:noFill/>
        </p:spPr>
        <p:txBody>
          <a:bodyPr wrap="none" rtlCol="0">
            <a:spAutoFit/>
          </a:bodyPr>
          <a:lstStyle/>
          <a:p>
            <a:r>
              <a:rPr lang="en-US" sz="1100" dirty="0" smtClean="0">
                <a:latin typeface="Calibri" pitchFamily="34" charset="0"/>
                <a:cs typeface="Calibri" pitchFamily="34" charset="0"/>
              </a:rPr>
              <a:t>~60 ringgits/kg or $20/kg</a:t>
            </a:r>
            <a:endParaRPr lang="en-US" sz="1100" dirty="0">
              <a:latin typeface="Calibri" pitchFamily="34" charset="0"/>
              <a:cs typeface="Calibri" pitchFamily="34" charset="0"/>
            </a:endParaRPr>
          </a:p>
        </p:txBody>
      </p:sp>
      <p:sp>
        <p:nvSpPr>
          <p:cNvPr id="58" name="TextBox 57"/>
          <p:cNvSpPr txBox="1"/>
          <p:nvPr/>
        </p:nvSpPr>
        <p:spPr>
          <a:xfrm>
            <a:off x="2869948" y="1725874"/>
            <a:ext cx="1696298" cy="261610"/>
          </a:xfrm>
          <a:prstGeom prst="rect">
            <a:avLst/>
          </a:prstGeom>
          <a:noFill/>
        </p:spPr>
        <p:txBody>
          <a:bodyPr wrap="none" rtlCol="0">
            <a:spAutoFit/>
          </a:bodyPr>
          <a:lstStyle/>
          <a:p>
            <a:r>
              <a:rPr lang="en-US" sz="1100" dirty="0" smtClean="0">
                <a:latin typeface="Calibri" pitchFamily="34" charset="0"/>
                <a:cs typeface="Calibri" pitchFamily="34" charset="0"/>
              </a:rPr>
              <a:t>~120 ringgits/kg or $40/kg</a:t>
            </a:r>
            <a:endParaRPr lang="en-US" sz="1100" dirty="0">
              <a:latin typeface="Calibri" pitchFamily="34" charset="0"/>
              <a:cs typeface="Calibri" pitchFamily="34" charset="0"/>
            </a:endParaRPr>
          </a:p>
        </p:txBody>
      </p:sp>
      <p:sp>
        <p:nvSpPr>
          <p:cNvPr id="59" name="Rectangle 7"/>
          <p:cNvSpPr>
            <a:spLocks noChangeArrowheads="1"/>
          </p:cNvSpPr>
          <p:nvPr/>
        </p:nvSpPr>
        <p:spPr bwMode="auto">
          <a:xfrm>
            <a:off x="5953539" y="1987484"/>
            <a:ext cx="2933733"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200" dirty="0" smtClean="0">
                <a:latin typeface="Calibri" pitchFamily="34" charset="0"/>
                <a:cs typeface="Calibri" pitchFamily="34" charset="0"/>
              </a:rPr>
              <a:t>Singapore, Taiwan (buying </a:t>
            </a:r>
            <a:r>
              <a:rPr lang="en-US" sz="1200" dirty="0" err="1" smtClean="0">
                <a:latin typeface="Calibri" pitchFamily="34" charset="0"/>
                <a:cs typeface="Calibri" pitchFamily="34" charset="0"/>
              </a:rPr>
              <a:t>broodstock</a:t>
            </a:r>
            <a:r>
              <a:rPr lang="en-US" sz="1200" dirty="0" smtClean="0">
                <a:latin typeface="Calibri" pitchFamily="34" charset="0"/>
                <a:cs typeface="Calibri" pitchFamily="34" charset="0"/>
              </a:rPr>
              <a:t>)</a:t>
            </a:r>
            <a:endParaRPr lang="en-US" sz="1200" dirty="0">
              <a:latin typeface="Calibri" pitchFamily="34" charset="0"/>
              <a:cs typeface="Calibri" pitchFamily="34" charset="0"/>
            </a:endParaRPr>
          </a:p>
        </p:txBody>
      </p:sp>
      <p:sp>
        <p:nvSpPr>
          <p:cNvPr id="18" name="Up Arrow 41"/>
          <p:cNvSpPr>
            <a:spLocks noChangeArrowheads="1"/>
          </p:cNvSpPr>
          <p:nvPr/>
        </p:nvSpPr>
        <p:spPr bwMode="auto">
          <a:xfrm>
            <a:off x="2457648" y="2356993"/>
            <a:ext cx="314325" cy="333586"/>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19" name="Up Arrow 41"/>
          <p:cNvSpPr>
            <a:spLocks noChangeArrowheads="1"/>
          </p:cNvSpPr>
          <p:nvPr/>
        </p:nvSpPr>
        <p:spPr bwMode="auto">
          <a:xfrm>
            <a:off x="5544802" y="2365916"/>
            <a:ext cx="314325" cy="333586"/>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20" name="Up Arrow 41"/>
          <p:cNvSpPr>
            <a:spLocks noChangeArrowheads="1"/>
          </p:cNvSpPr>
          <p:nvPr/>
        </p:nvSpPr>
        <p:spPr bwMode="auto">
          <a:xfrm>
            <a:off x="7014957" y="2356489"/>
            <a:ext cx="314325" cy="333586"/>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22" name="TextBox 21"/>
          <p:cNvSpPr txBox="1"/>
          <p:nvPr/>
        </p:nvSpPr>
        <p:spPr>
          <a:xfrm>
            <a:off x="1690480" y="2479544"/>
            <a:ext cx="1025215" cy="261610"/>
          </a:xfrm>
          <a:prstGeom prst="rect">
            <a:avLst/>
          </a:prstGeom>
          <a:noFill/>
        </p:spPr>
        <p:txBody>
          <a:bodyPr wrap="square" rtlCol="0">
            <a:spAutoFit/>
          </a:bodyPr>
          <a:lstStyle/>
          <a:p>
            <a:r>
              <a:rPr lang="en-US" sz="1100" dirty="0" smtClean="0">
                <a:latin typeface="Calibri" pitchFamily="34" charset="0"/>
                <a:cs typeface="Calibri" pitchFamily="34" charset="0"/>
              </a:rPr>
              <a:t>~80-85%</a:t>
            </a:r>
            <a:endParaRPr lang="en-US" sz="1100" dirty="0">
              <a:latin typeface="Calibri" pitchFamily="34" charset="0"/>
              <a:cs typeface="Calibri" pitchFamily="34" charset="0"/>
            </a:endParaRPr>
          </a:p>
        </p:txBody>
      </p:sp>
      <p:sp>
        <p:nvSpPr>
          <p:cNvPr id="23" name="TextBox 22"/>
          <p:cNvSpPr txBox="1"/>
          <p:nvPr/>
        </p:nvSpPr>
        <p:spPr>
          <a:xfrm>
            <a:off x="5632741" y="2479544"/>
            <a:ext cx="1025215" cy="261610"/>
          </a:xfrm>
          <a:prstGeom prst="rect">
            <a:avLst/>
          </a:prstGeom>
          <a:noFill/>
        </p:spPr>
        <p:txBody>
          <a:bodyPr wrap="square" rtlCol="0">
            <a:spAutoFit/>
          </a:bodyPr>
          <a:lstStyle/>
          <a:p>
            <a:r>
              <a:rPr lang="en-US" sz="1100" dirty="0" smtClean="0">
                <a:latin typeface="Calibri" pitchFamily="34" charset="0"/>
                <a:cs typeface="Calibri" pitchFamily="34" charset="0"/>
              </a:rPr>
              <a:t>~15-20%</a:t>
            </a:r>
            <a:endParaRPr lang="en-US" sz="1100" dirty="0">
              <a:latin typeface="Calibri" pitchFamily="34" charset="0"/>
              <a:cs typeface="Calibri" pitchFamily="34" charset="0"/>
            </a:endParaRPr>
          </a:p>
        </p:txBody>
      </p:sp>
      <p:sp>
        <p:nvSpPr>
          <p:cNvPr id="24" name="Rectangle 7"/>
          <p:cNvSpPr>
            <a:spLocks noChangeArrowheads="1"/>
          </p:cNvSpPr>
          <p:nvPr/>
        </p:nvSpPr>
        <p:spPr bwMode="auto">
          <a:xfrm>
            <a:off x="37099" y="837347"/>
            <a:ext cx="8850173"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Retailers</a:t>
            </a:r>
            <a:endParaRPr lang="en-US" sz="1400" dirty="0">
              <a:latin typeface="Calibri" pitchFamily="34" charset="0"/>
              <a:cs typeface="Calibri" pitchFamily="34" charset="0"/>
            </a:endParaRPr>
          </a:p>
        </p:txBody>
      </p:sp>
      <p:sp>
        <p:nvSpPr>
          <p:cNvPr id="26" name="Rectangle 7"/>
          <p:cNvSpPr>
            <a:spLocks noChangeArrowheads="1"/>
          </p:cNvSpPr>
          <p:nvPr/>
        </p:nvSpPr>
        <p:spPr bwMode="auto">
          <a:xfrm>
            <a:off x="37099" y="1987484"/>
            <a:ext cx="2308535"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solidFill>
                  <a:srgbClr val="FF0000"/>
                </a:solidFill>
                <a:latin typeface="Calibri" pitchFamily="34" charset="0"/>
                <a:cs typeface="Calibri" pitchFamily="34" charset="0"/>
              </a:rPr>
              <a:t>HK flagged vessels</a:t>
            </a:r>
            <a:endParaRPr lang="en-US" sz="1400" dirty="0">
              <a:solidFill>
                <a:srgbClr val="FF0000"/>
              </a:solidFill>
              <a:latin typeface="Calibri" pitchFamily="34" charset="0"/>
              <a:cs typeface="Calibri" pitchFamily="34" charset="0"/>
            </a:endParaRPr>
          </a:p>
        </p:txBody>
      </p:sp>
      <p:sp>
        <p:nvSpPr>
          <p:cNvPr id="28" name="TextBox 27"/>
          <p:cNvSpPr txBox="1"/>
          <p:nvPr/>
        </p:nvSpPr>
        <p:spPr>
          <a:xfrm rot="16200000">
            <a:off x="-675685" y="3592397"/>
            <a:ext cx="2103554" cy="430887"/>
          </a:xfrm>
          <a:prstGeom prst="rect">
            <a:avLst/>
          </a:prstGeom>
          <a:noFill/>
        </p:spPr>
        <p:txBody>
          <a:bodyPr wrap="square" rtlCol="0">
            <a:spAutoFit/>
          </a:bodyPr>
          <a:lstStyle/>
          <a:p>
            <a:r>
              <a:rPr lang="en-US" sz="1100" b="1" dirty="0" smtClean="0">
                <a:solidFill>
                  <a:srgbClr val="FF0000"/>
                </a:solidFill>
                <a:latin typeface="Calibri" pitchFamily="34" charset="0"/>
                <a:cs typeface="Calibri" pitchFamily="34" charset="0"/>
              </a:rPr>
              <a:t>IUU on carrier vessels: ~3-4X volume of legal exports</a:t>
            </a:r>
            <a:endParaRPr lang="en-US" sz="1100" b="1" dirty="0">
              <a:solidFill>
                <a:srgbClr val="FF0000"/>
              </a:solidFill>
              <a:latin typeface="Calibri" pitchFamily="34" charset="0"/>
              <a:cs typeface="Calibri" pitchFamily="34" charset="0"/>
            </a:endParaRPr>
          </a:p>
        </p:txBody>
      </p:sp>
      <p:sp>
        <p:nvSpPr>
          <p:cNvPr id="29" name="TextBox 28"/>
          <p:cNvSpPr txBox="1"/>
          <p:nvPr/>
        </p:nvSpPr>
        <p:spPr>
          <a:xfrm>
            <a:off x="2771973" y="1150937"/>
            <a:ext cx="1696298" cy="261610"/>
          </a:xfrm>
          <a:prstGeom prst="rect">
            <a:avLst/>
          </a:prstGeom>
          <a:noFill/>
        </p:spPr>
        <p:txBody>
          <a:bodyPr wrap="none" rtlCol="0">
            <a:spAutoFit/>
          </a:bodyPr>
          <a:lstStyle/>
          <a:p>
            <a:r>
              <a:rPr lang="en-US" sz="1100" dirty="0" smtClean="0">
                <a:latin typeface="Calibri" pitchFamily="34" charset="0"/>
                <a:cs typeface="Calibri" pitchFamily="34" charset="0"/>
              </a:rPr>
              <a:t>~160 ringgits/kg or $53/kg</a:t>
            </a:r>
            <a:endParaRPr lang="en-US" sz="1100" dirty="0">
              <a:latin typeface="Calibri" pitchFamily="34" charset="0"/>
              <a:cs typeface="Calibri" pitchFamily="34" charset="0"/>
            </a:endParaRPr>
          </a:p>
        </p:txBody>
      </p:sp>
      <p:sp>
        <p:nvSpPr>
          <p:cNvPr id="49" name="TextBox 48"/>
          <p:cNvSpPr txBox="1"/>
          <p:nvPr/>
        </p:nvSpPr>
        <p:spPr>
          <a:xfrm>
            <a:off x="2753662" y="2318750"/>
            <a:ext cx="2781713" cy="400110"/>
          </a:xfrm>
          <a:prstGeom prst="rect">
            <a:avLst/>
          </a:prstGeom>
          <a:noFill/>
        </p:spPr>
        <p:txBody>
          <a:bodyPr wrap="square" rtlCol="0">
            <a:spAutoFit/>
          </a:bodyPr>
          <a:lstStyle/>
          <a:p>
            <a:r>
              <a:rPr lang="en-US" sz="1000" dirty="0" smtClean="0">
                <a:latin typeface="Calibri" pitchFamily="34" charset="0"/>
                <a:cs typeface="Calibri" pitchFamily="34" charset="0"/>
              </a:rPr>
              <a:t>Via commercial air freight (Cathay Pacific, Malaysia Airlines, South China Air)</a:t>
            </a:r>
            <a:endParaRPr lang="en-US" sz="1000" dirty="0">
              <a:latin typeface="Calibri" pitchFamily="34" charset="0"/>
              <a:cs typeface="Calibri" pitchFamily="34" charset="0"/>
            </a:endParaRPr>
          </a:p>
        </p:txBody>
      </p:sp>
      <p:sp>
        <p:nvSpPr>
          <p:cNvPr id="30" name="Up Arrow 10"/>
          <p:cNvSpPr>
            <a:spLocks noChangeArrowheads="1"/>
          </p:cNvSpPr>
          <p:nvPr/>
        </p:nvSpPr>
        <p:spPr bwMode="auto">
          <a:xfrm>
            <a:off x="4273550" y="3912206"/>
            <a:ext cx="250825" cy="305241"/>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31" name="TextBox 30"/>
          <p:cNvSpPr txBox="1"/>
          <p:nvPr/>
        </p:nvSpPr>
        <p:spPr>
          <a:xfrm>
            <a:off x="2577251" y="3912207"/>
            <a:ext cx="1624163" cy="261610"/>
          </a:xfrm>
          <a:prstGeom prst="rect">
            <a:avLst/>
          </a:prstGeom>
          <a:noFill/>
        </p:spPr>
        <p:txBody>
          <a:bodyPr wrap="none" rtlCol="0">
            <a:spAutoFit/>
          </a:bodyPr>
          <a:lstStyle/>
          <a:p>
            <a:r>
              <a:rPr lang="en-US" sz="1100" dirty="0" smtClean="0">
                <a:latin typeface="Calibri" pitchFamily="34" charset="0"/>
                <a:cs typeface="Calibri" pitchFamily="34" charset="0"/>
              </a:rPr>
              <a:t>~70 ringgits/kg or $23/kg</a:t>
            </a:r>
            <a:endParaRPr lang="en-US" sz="1100" dirty="0">
              <a:latin typeface="Calibri" pitchFamily="34" charset="0"/>
              <a:cs typeface="Calibri" pitchFamily="34" charset="0"/>
            </a:endParaRPr>
          </a:p>
        </p:txBody>
      </p:sp>
      <p:sp>
        <p:nvSpPr>
          <p:cNvPr id="32" name="TextBox 31"/>
          <p:cNvSpPr txBox="1"/>
          <p:nvPr/>
        </p:nvSpPr>
        <p:spPr>
          <a:xfrm>
            <a:off x="2577250" y="3226407"/>
            <a:ext cx="1624163" cy="261610"/>
          </a:xfrm>
          <a:prstGeom prst="rect">
            <a:avLst/>
          </a:prstGeom>
          <a:noFill/>
        </p:spPr>
        <p:txBody>
          <a:bodyPr wrap="none" rtlCol="0">
            <a:spAutoFit/>
          </a:bodyPr>
          <a:lstStyle/>
          <a:p>
            <a:r>
              <a:rPr lang="en-US" sz="1100" dirty="0" smtClean="0">
                <a:latin typeface="Calibri" pitchFamily="34" charset="0"/>
                <a:cs typeface="Calibri" pitchFamily="34" charset="0"/>
              </a:rPr>
              <a:t>~90 ringgits/kg or $30/kg</a:t>
            </a:r>
            <a:endParaRPr lang="en-US" sz="1100" dirty="0">
              <a:latin typeface="Calibri" pitchFamily="34" charset="0"/>
              <a:cs typeface="Calibri" pitchFamily="34" charset="0"/>
            </a:endParaRPr>
          </a:p>
        </p:txBody>
      </p:sp>
      <p:sp>
        <p:nvSpPr>
          <p:cNvPr id="36" name="Up Arrow 41"/>
          <p:cNvSpPr>
            <a:spLocks noChangeArrowheads="1"/>
          </p:cNvSpPr>
          <p:nvPr/>
        </p:nvSpPr>
        <p:spPr bwMode="auto">
          <a:xfrm>
            <a:off x="1432719" y="1759517"/>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37" name="Up Arrow 41"/>
          <p:cNvSpPr>
            <a:spLocks noChangeArrowheads="1"/>
          </p:cNvSpPr>
          <p:nvPr/>
        </p:nvSpPr>
        <p:spPr bwMode="auto">
          <a:xfrm>
            <a:off x="1432719" y="1187497"/>
            <a:ext cx="314325" cy="200834"/>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0" name="Rectangle 7"/>
          <p:cNvSpPr>
            <a:spLocks noChangeArrowheads="1"/>
          </p:cNvSpPr>
          <p:nvPr/>
        </p:nvSpPr>
        <p:spPr bwMode="auto">
          <a:xfrm>
            <a:off x="4273550" y="1987484"/>
            <a:ext cx="1590365"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Shanghai</a:t>
            </a:r>
            <a:endParaRPr lang="en-US" sz="1400" dirty="0">
              <a:latin typeface="Calibri" pitchFamily="34" charset="0"/>
              <a:cs typeface="Calibri" pitchFamily="34" charset="0"/>
            </a:endParaRPr>
          </a:p>
        </p:txBody>
      </p:sp>
      <p:sp>
        <p:nvSpPr>
          <p:cNvPr id="41" name="Up Arrow 41"/>
          <p:cNvSpPr>
            <a:spLocks noChangeArrowheads="1"/>
          </p:cNvSpPr>
          <p:nvPr/>
        </p:nvSpPr>
        <p:spPr bwMode="auto">
          <a:xfrm>
            <a:off x="2461811" y="1759517"/>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2" name="Up Arrow 41"/>
          <p:cNvSpPr>
            <a:spLocks noChangeArrowheads="1"/>
          </p:cNvSpPr>
          <p:nvPr/>
        </p:nvSpPr>
        <p:spPr bwMode="auto">
          <a:xfrm>
            <a:off x="6995319" y="1759517"/>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3" name="TextBox 42"/>
          <p:cNvSpPr txBox="1"/>
          <p:nvPr/>
        </p:nvSpPr>
        <p:spPr>
          <a:xfrm>
            <a:off x="7271936" y="2466173"/>
            <a:ext cx="1427956" cy="261610"/>
          </a:xfrm>
          <a:prstGeom prst="rect">
            <a:avLst/>
          </a:prstGeom>
          <a:noFill/>
        </p:spPr>
        <p:txBody>
          <a:bodyPr wrap="square" rtlCol="0">
            <a:spAutoFit/>
          </a:bodyPr>
          <a:lstStyle/>
          <a:p>
            <a:r>
              <a:rPr lang="en-US" sz="1100" dirty="0" smtClean="0">
                <a:latin typeface="Calibri" pitchFamily="34" charset="0"/>
                <a:cs typeface="Calibri" pitchFamily="34" charset="0"/>
              </a:rPr>
              <a:t>Just 1-2 shipments/yr</a:t>
            </a:r>
            <a:endParaRPr lang="en-US" sz="1100" dirty="0">
              <a:latin typeface="Calibri" pitchFamily="34" charset="0"/>
              <a:cs typeface="Calibri" pitchFamily="34" charset="0"/>
            </a:endParaRPr>
          </a:p>
        </p:txBody>
      </p:sp>
      <p:sp>
        <p:nvSpPr>
          <p:cNvPr id="44" name="TextBox 43"/>
          <p:cNvSpPr txBox="1"/>
          <p:nvPr/>
        </p:nvSpPr>
        <p:spPr>
          <a:xfrm>
            <a:off x="4541537" y="3226407"/>
            <a:ext cx="1412002" cy="261610"/>
          </a:xfrm>
          <a:prstGeom prst="rect">
            <a:avLst/>
          </a:prstGeom>
          <a:noFill/>
        </p:spPr>
        <p:txBody>
          <a:bodyPr wrap="square" rtlCol="0">
            <a:spAutoFit/>
          </a:bodyPr>
          <a:lstStyle/>
          <a:p>
            <a:r>
              <a:rPr lang="en-US" sz="1100" dirty="0" smtClean="0">
                <a:latin typeface="Calibri" pitchFamily="34" charset="0"/>
                <a:cs typeface="Calibri" pitchFamily="34" charset="0"/>
              </a:rPr>
              <a:t>~2,000 tons per year</a:t>
            </a:r>
            <a:endParaRPr lang="en-US" sz="1100" dirty="0">
              <a:latin typeface="Calibri" pitchFamily="34" charset="0"/>
              <a:cs typeface="Calibri" pitchFamily="34" charset="0"/>
            </a:endParaRPr>
          </a:p>
        </p:txBody>
      </p:sp>
      <p:sp>
        <p:nvSpPr>
          <p:cNvPr id="45" name="Up Arrow 41"/>
          <p:cNvSpPr>
            <a:spLocks noChangeArrowheads="1"/>
          </p:cNvSpPr>
          <p:nvPr/>
        </p:nvSpPr>
        <p:spPr bwMode="auto">
          <a:xfrm>
            <a:off x="4524375" y="609380"/>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7" name="TextBox 46"/>
          <p:cNvSpPr txBox="1"/>
          <p:nvPr/>
        </p:nvSpPr>
        <p:spPr>
          <a:xfrm>
            <a:off x="4929772" y="1152505"/>
            <a:ext cx="1399743" cy="261610"/>
          </a:xfrm>
          <a:prstGeom prst="rect">
            <a:avLst/>
          </a:prstGeom>
          <a:noFill/>
        </p:spPr>
        <p:txBody>
          <a:bodyPr wrap="none" rtlCol="0">
            <a:spAutoFit/>
          </a:bodyPr>
          <a:lstStyle/>
          <a:p>
            <a:r>
              <a:rPr lang="en-US" sz="1100" dirty="0" smtClean="0">
                <a:latin typeface="Calibri" pitchFamily="34" charset="0"/>
                <a:cs typeface="Calibri" pitchFamily="34" charset="0"/>
              </a:rPr>
              <a:t>$25/kg in 2003 (IMA)</a:t>
            </a:r>
            <a:endParaRPr lang="en-US" sz="1100" dirty="0">
              <a:latin typeface="Calibri" pitchFamily="34" charset="0"/>
              <a:cs typeface="Calibri" pitchFamily="34" charset="0"/>
            </a:endParaRPr>
          </a:p>
        </p:txBody>
      </p:sp>
      <p:sp>
        <p:nvSpPr>
          <p:cNvPr id="48" name="TextBox 47"/>
          <p:cNvSpPr txBox="1"/>
          <p:nvPr/>
        </p:nvSpPr>
        <p:spPr>
          <a:xfrm>
            <a:off x="4940767" y="607307"/>
            <a:ext cx="1399742" cy="261610"/>
          </a:xfrm>
          <a:prstGeom prst="rect">
            <a:avLst/>
          </a:prstGeom>
          <a:noFill/>
        </p:spPr>
        <p:txBody>
          <a:bodyPr wrap="none" rtlCol="0">
            <a:spAutoFit/>
          </a:bodyPr>
          <a:lstStyle/>
          <a:p>
            <a:r>
              <a:rPr lang="en-US" sz="1100" dirty="0" smtClean="0">
                <a:latin typeface="Calibri" pitchFamily="34" charset="0"/>
                <a:cs typeface="Calibri" pitchFamily="34" charset="0"/>
              </a:rPr>
              <a:t>$45/kg in 2003 (IMA)</a:t>
            </a:r>
            <a:endParaRPr lang="en-US" sz="1100" dirty="0">
              <a:latin typeface="Calibri" pitchFamily="34" charset="0"/>
              <a:cs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 name="Up Arrow 10"/>
          <p:cNvSpPr>
            <a:spLocks noChangeArrowheads="1"/>
          </p:cNvSpPr>
          <p:nvPr/>
        </p:nvSpPr>
        <p:spPr bwMode="auto">
          <a:xfrm>
            <a:off x="4273550" y="3195801"/>
            <a:ext cx="250826" cy="292216"/>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25" name="Up Arrow 41"/>
          <p:cNvSpPr>
            <a:spLocks noChangeArrowheads="1"/>
          </p:cNvSpPr>
          <p:nvPr/>
        </p:nvSpPr>
        <p:spPr bwMode="auto">
          <a:xfrm>
            <a:off x="4524375" y="1178070"/>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27" name="Bent-Up Arrow 26"/>
          <p:cNvSpPr/>
          <p:nvPr/>
        </p:nvSpPr>
        <p:spPr bwMode="auto">
          <a:xfrm flipH="1">
            <a:off x="18241" y="2365916"/>
            <a:ext cx="1709947" cy="2910089"/>
          </a:xfrm>
          <a:prstGeom prst="bentUpArrow">
            <a:avLst>
              <a:gd name="adj1" fmla="val 25000"/>
              <a:gd name="adj2" fmla="val 25000"/>
              <a:gd name="adj3" fmla="val 2500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Calibri" pitchFamily="34" charset="0"/>
              <a:cs typeface="Calibri" pitchFamily="34" charset="0"/>
            </a:endParaRPr>
          </a:p>
        </p:txBody>
      </p:sp>
      <p:sp>
        <p:nvSpPr>
          <p:cNvPr id="34" name="Up Arrow 10"/>
          <p:cNvSpPr>
            <a:spLocks noChangeArrowheads="1"/>
          </p:cNvSpPr>
          <p:nvPr/>
        </p:nvSpPr>
        <p:spPr bwMode="auto">
          <a:xfrm>
            <a:off x="4273550" y="4657185"/>
            <a:ext cx="250825" cy="202431"/>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2" name="Title 1"/>
          <p:cNvSpPr>
            <a:spLocks noGrp="1"/>
          </p:cNvSpPr>
          <p:nvPr>
            <p:ph type="title"/>
          </p:nvPr>
        </p:nvSpPr>
        <p:spPr>
          <a:xfrm>
            <a:off x="119063" y="230188"/>
            <a:ext cx="8618537" cy="292388"/>
          </a:xfrm>
        </p:spPr>
        <p:txBody>
          <a:bodyPr/>
          <a:lstStyle/>
          <a:p>
            <a:r>
              <a:rPr lang="en-US" dirty="0" smtClean="0">
                <a:cs typeface="Calibri" pitchFamily="34" charset="0"/>
              </a:rPr>
              <a:t>Malaysia Breakout Group: </a:t>
            </a:r>
            <a:r>
              <a:rPr lang="en-US" dirty="0" smtClean="0">
                <a:cs typeface="Calibri" pitchFamily="34" charset="0"/>
              </a:rPr>
              <a:t>How would you make this more accurate?</a:t>
            </a:r>
            <a:endParaRPr lang="en-US" dirty="0">
              <a:cs typeface="Calibri" pitchFamily="34" charset="0"/>
            </a:endParaRPr>
          </a:p>
        </p:txBody>
      </p:sp>
      <p:sp>
        <p:nvSpPr>
          <p:cNvPr id="3" name="Slide Number Placeholder 2"/>
          <p:cNvSpPr>
            <a:spLocks noGrp="1"/>
          </p:cNvSpPr>
          <p:nvPr>
            <p:ph type="sldNum" sz="quarter" idx="10"/>
          </p:nvPr>
        </p:nvSpPr>
        <p:spPr>
          <a:xfrm>
            <a:off x="8671877" y="6491288"/>
            <a:ext cx="65723" cy="153888"/>
          </a:xfrm>
        </p:spPr>
        <p:txBody>
          <a:bodyPr/>
          <a:lstStyle/>
          <a:p>
            <a:pPr>
              <a:defRPr/>
            </a:pPr>
            <a:fld id="{00D9DE74-64DB-4435-BD7F-5D6ADBBF37E2}" type="slidenum">
              <a:rPr lang="en-US" smtClean="0">
                <a:latin typeface="Calibri" pitchFamily="34" charset="0"/>
                <a:cs typeface="Calibri" pitchFamily="34" charset="0"/>
              </a:rPr>
              <a:pPr>
                <a:defRPr/>
              </a:pPr>
              <a:t>21</a:t>
            </a:fld>
            <a:endParaRPr lang="en-US">
              <a:latin typeface="Calibri" pitchFamily="34" charset="0"/>
              <a:cs typeface="Calibri" pitchFamily="34" charset="0"/>
            </a:endParaRPr>
          </a:p>
        </p:txBody>
      </p:sp>
      <p:sp>
        <p:nvSpPr>
          <p:cNvPr id="9" name="Rectangle 7"/>
          <p:cNvSpPr>
            <a:spLocks noChangeArrowheads="1"/>
          </p:cNvSpPr>
          <p:nvPr/>
        </p:nvSpPr>
        <p:spPr bwMode="auto">
          <a:xfrm>
            <a:off x="2438743" y="1987484"/>
            <a:ext cx="1768435" cy="340724"/>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Hong Kong</a:t>
            </a:r>
            <a:endParaRPr lang="en-US" sz="1400" dirty="0">
              <a:latin typeface="Calibri" pitchFamily="34" charset="0"/>
              <a:cs typeface="Calibri" pitchFamily="34" charset="0"/>
            </a:endParaRPr>
          </a:p>
        </p:txBody>
      </p:sp>
      <p:sp>
        <p:nvSpPr>
          <p:cNvPr id="10" name="Up Arrow 10"/>
          <p:cNvSpPr>
            <a:spLocks noChangeArrowheads="1"/>
          </p:cNvSpPr>
          <p:nvPr/>
        </p:nvSpPr>
        <p:spPr bwMode="auto">
          <a:xfrm>
            <a:off x="4273550" y="5275517"/>
            <a:ext cx="250825" cy="261610"/>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35" name="Rectangle 44"/>
          <p:cNvSpPr>
            <a:spLocks noChangeArrowheads="1"/>
          </p:cNvSpPr>
          <p:nvPr/>
        </p:nvSpPr>
        <p:spPr bwMode="auto">
          <a:xfrm>
            <a:off x="1074656" y="5537127"/>
            <a:ext cx="7823282"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Fishermen in Sabah and Palawan (NUMBER?) (</a:t>
            </a:r>
            <a:r>
              <a:rPr lang="en-US" sz="1400" dirty="0" smtClean="0">
                <a:solidFill>
                  <a:srgbClr val="FF0000"/>
                </a:solidFill>
                <a:latin typeface="Calibri" pitchFamily="34" charset="0"/>
                <a:cs typeface="Calibri" pitchFamily="34" charset="0"/>
              </a:rPr>
              <a:t>% of Sabah fish caught in Philippines</a:t>
            </a:r>
            <a:r>
              <a:rPr lang="en-US" sz="1400" dirty="0" smtClean="0">
                <a:latin typeface="Calibri" pitchFamily="34" charset="0"/>
                <a:cs typeface="Calibri" pitchFamily="34" charset="0"/>
              </a:rPr>
              <a:t>)</a:t>
            </a:r>
            <a:endParaRPr lang="en-US" sz="1400" dirty="0">
              <a:latin typeface="Calibri" pitchFamily="34" charset="0"/>
              <a:cs typeface="Calibri" pitchFamily="34" charset="0"/>
            </a:endParaRPr>
          </a:p>
        </p:txBody>
      </p:sp>
      <p:sp>
        <p:nvSpPr>
          <p:cNvPr id="38" name="Up Arrow 41"/>
          <p:cNvSpPr>
            <a:spLocks noChangeArrowheads="1"/>
          </p:cNvSpPr>
          <p:nvPr/>
        </p:nvSpPr>
        <p:spPr bwMode="auto">
          <a:xfrm>
            <a:off x="5529044" y="1763582"/>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39" name="Rectangle 7"/>
          <p:cNvSpPr>
            <a:spLocks noChangeArrowheads="1"/>
          </p:cNvSpPr>
          <p:nvPr/>
        </p:nvSpPr>
        <p:spPr bwMode="auto">
          <a:xfrm>
            <a:off x="37099" y="1395742"/>
            <a:ext cx="8860839"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Wholesalers</a:t>
            </a:r>
            <a:endParaRPr lang="en-US" sz="1400" dirty="0">
              <a:latin typeface="Calibri" pitchFamily="34" charset="0"/>
              <a:cs typeface="Calibri" pitchFamily="34" charset="0"/>
            </a:endParaRPr>
          </a:p>
        </p:txBody>
      </p:sp>
      <p:sp>
        <p:nvSpPr>
          <p:cNvPr id="53" name="Rectangle 44"/>
          <p:cNvSpPr>
            <a:spLocks noChangeArrowheads="1"/>
          </p:cNvSpPr>
          <p:nvPr/>
        </p:nvSpPr>
        <p:spPr bwMode="auto">
          <a:xfrm>
            <a:off x="1074656" y="4835779"/>
            <a:ext cx="7823282"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Holding cage operators along shoreline (NUMBER?)</a:t>
            </a:r>
            <a:endParaRPr lang="en-US" sz="1400" dirty="0">
              <a:latin typeface="Calibri" pitchFamily="34" charset="0"/>
              <a:cs typeface="Calibri" pitchFamily="34" charset="0"/>
            </a:endParaRPr>
          </a:p>
        </p:txBody>
      </p:sp>
      <p:sp>
        <p:nvSpPr>
          <p:cNvPr id="54" name="Rectangle 44"/>
          <p:cNvSpPr>
            <a:spLocks noChangeArrowheads="1"/>
          </p:cNvSpPr>
          <p:nvPr/>
        </p:nvSpPr>
        <p:spPr bwMode="auto">
          <a:xfrm>
            <a:off x="1063990" y="4217448"/>
            <a:ext cx="7823282"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Live fish carriers transfer to </a:t>
            </a:r>
            <a:r>
              <a:rPr lang="en-US" sz="1400" dirty="0" err="1" smtClean="0">
                <a:latin typeface="Calibri" pitchFamily="34" charset="0"/>
                <a:cs typeface="Calibri" pitchFamily="34" charset="0"/>
              </a:rPr>
              <a:t>Kudat</a:t>
            </a:r>
            <a:r>
              <a:rPr lang="en-US" sz="1400" dirty="0" smtClean="0">
                <a:latin typeface="Calibri" pitchFamily="34" charset="0"/>
                <a:cs typeface="Calibri" pitchFamily="34" charset="0"/>
              </a:rPr>
              <a:t> (NUMBER?)</a:t>
            </a:r>
            <a:endParaRPr lang="en-US" sz="1400" dirty="0">
              <a:latin typeface="Calibri" pitchFamily="34" charset="0"/>
              <a:cs typeface="Calibri" pitchFamily="34" charset="0"/>
            </a:endParaRPr>
          </a:p>
        </p:txBody>
      </p:sp>
      <p:sp>
        <p:nvSpPr>
          <p:cNvPr id="55" name="Rectangle 44"/>
          <p:cNvSpPr>
            <a:spLocks noChangeArrowheads="1"/>
          </p:cNvSpPr>
          <p:nvPr/>
        </p:nvSpPr>
        <p:spPr bwMode="auto">
          <a:xfrm>
            <a:off x="1074656" y="3473409"/>
            <a:ext cx="7823282"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Lorries in </a:t>
            </a:r>
            <a:r>
              <a:rPr lang="en-US" sz="1400" dirty="0" err="1" smtClean="0">
                <a:latin typeface="Calibri" pitchFamily="34" charset="0"/>
                <a:cs typeface="Calibri" pitchFamily="34" charset="0"/>
              </a:rPr>
              <a:t>Kudat</a:t>
            </a:r>
            <a:r>
              <a:rPr lang="en-US" sz="1400" dirty="0" smtClean="0">
                <a:latin typeface="Calibri" pitchFamily="34" charset="0"/>
                <a:cs typeface="Calibri" pitchFamily="34" charset="0"/>
              </a:rPr>
              <a:t> transfer to Kota </a:t>
            </a:r>
            <a:r>
              <a:rPr lang="en-US" sz="1400" dirty="0" err="1" smtClean="0">
                <a:latin typeface="Calibri" pitchFamily="34" charset="0"/>
                <a:cs typeface="Calibri" pitchFamily="34" charset="0"/>
              </a:rPr>
              <a:t>Kinabalu</a:t>
            </a:r>
            <a:r>
              <a:rPr lang="en-US" sz="1400" dirty="0" smtClean="0">
                <a:latin typeface="Calibri" pitchFamily="34" charset="0"/>
                <a:cs typeface="Calibri" pitchFamily="34" charset="0"/>
              </a:rPr>
              <a:t> (NUMBER?)</a:t>
            </a:r>
            <a:endParaRPr lang="en-US" sz="1400" dirty="0">
              <a:latin typeface="Calibri" pitchFamily="34" charset="0"/>
              <a:cs typeface="Calibri" pitchFamily="34" charset="0"/>
            </a:endParaRPr>
          </a:p>
        </p:txBody>
      </p:sp>
      <p:sp>
        <p:nvSpPr>
          <p:cNvPr id="56" name="Rectangle 44"/>
          <p:cNvSpPr>
            <a:spLocks noChangeArrowheads="1"/>
          </p:cNvSpPr>
          <p:nvPr/>
        </p:nvSpPr>
        <p:spPr bwMode="auto">
          <a:xfrm>
            <a:off x="1074656" y="2756063"/>
            <a:ext cx="7823282"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Kota </a:t>
            </a:r>
            <a:r>
              <a:rPr lang="en-US" sz="1400" dirty="0" err="1" smtClean="0">
                <a:latin typeface="Calibri" pitchFamily="34" charset="0"/>
                <a:cs typeface="Calibri" pitchFamily="34" charset="0"/>
              </a:rPr>
              <a:t>Kinabalu</a:t>
            </a:r>
            <a:r>
              <a:rPr lang="en-US" sz="1400" dirty="0" smtClean="0">
                <a:latin typeface="Calibri" pitchFamily="34" charset="0"/>
                <a:cs typeface="Calibri" pitchFamily="34" charset="0"/>
              </a:rPr>
              <a:t> exporters (NUMBER?)</a:t>
            </a:r>
            <a:endParaRPr lang="en-US" sz="1400" dirty="0">
              <a:latin typeface="Calibri" pitchFamily="34" charset="0"/>
              <a:cs typeface="Calibri" pitchFamily="34" charset="0"/>
            </a:endParaRPr>
          </a:p>
        </p:txBody>
      </p:sp>
      <p:sp>
        <p:nvSpPr>
          <p:cNvPr id="58" name="TextBox 57"/>
          <p:cNvSpPr txBox="1"/>
          <p:nvPr/>
        </p:nvSpPr>
        <p:spPr>
          <a:xfrm>
            <a:off x="3451037" y="1725874"/>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59" name="Rectangle 7"/>
          <p:cNvSpPr>
            <a:spLocks noChangeArrowheads="1"/>
          </p:cNvSpPr>
          <p:nvPr/>
        </p:nvSpPr>
        <p:spPr bwMode="auto">
          <a:xfrm>
            <a:off x="5953539" y="1987484"/>
            <a:ext cx="2933733"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200" dirty="0" smtClean="0">
                <a:latin typeface="Calibri" pitchFamily="34" charset="0"/>
                <a:cs typeface="Calibri" pitchFamily="34" charset="0"/>
              </a:rPr>
              <a:t>Singapore, Taiwan (buying </a:t>
            </a:r>
            <a:r>
              <a:rPr lang="en-US" sz="1200" dirty="0" err="1" smtClean="0">
                <a:latin typeface="Calibri" pitchFamily="34" charset="0"/>
                <a:cs typeface="Calibri" pitchFamily="34" charset="0"/>
              </a:rPr>
              <a:t>broodstock</a:t>
            </a:r>
            <a:r>
              <a:rPr lang="en-US" sz="1200" dirty="0" smtClean="0">
                <a:latin typeface="Calibri" pitchFamily="34" charset="0"/>
                <a:cs typeface="Calibri" pitchFamily="34" charset="0"/>
              </a:rPr>
              <a:t>)</a:t>
            </a:r>
            <a:endParaRPr lang="en-US" sz="1200" dirty="0">
              <a:latin typeface="Calibri" pitchFamily="34" charset="0"/>
              <a:cs typeface="Calibri" pitchFamily="34" charset="0"/>
            </a:endParaRPr>
          </a:p>
        </p:txBody>
      </p:sp>
      <p:sp>
        <p:nvSpPr>
          <p:cNvPr id="18" name="Up Arrow 41"/>
          <p:cNvSpPr>
            <a:spLocks noChangeArrowheads="1"/>
          </p:cNvSpPr>
          <p:nvPr/>
        </p:nvSpPr>
        <p:spPr bwMode="auto">
          <a:xfrm>
            <a:off x="2457648" y="2356993"/>
            <a:ext cx="314325" cy="333586"/>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19" name="Up Arrow 41"/>
          <p:cNvSpPr>
            <a:spLocks noChangeArrowheads="1"/>
          </p:cNvSpPr>
          <p:nvPr/>
        </p:nvSpPr>
        <p:spPr bwMode="auto">
          <a:xfrm>
            <a:off x="5544802" y="2365916"/>
            <a:ext cx="314325" cy="333586"/>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20" name="Up Arrow 41"/>
          <p:cNvSpPr>
            <a:spLocks noChangeArrowheads="1"/>
          </p:cNvSpPr>
          <p:nvPr/>
        </p:nvSpPr>
        <p:spPr bwMode="auto">
          <a:xfrm>
            <a:off x="7014957" y="2356489"/>
            <a:ext cx="314325" cy="333586"/>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22" name="TextBox 21"/>
          <p:cNvSpPr txBox="1"/>
          <p:nvPr/>
        </p:nvSpPr>
        <p:spPr>
          <a:xfrm>
            <a:off x="1690480" y="2479544"/>
            <a:ext cx="1025215" cy="261610"/>
          </a:xfrm>
          <a:prstGeom prst="rect">
            <a:avLst/>
          </a:prstGeom>
          <a:noFill/>
        </p:spPr>
        <p:txBody>
          <a:bodyPr wrap="square" rtlCol="0">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
        <p:nvSpPr>
          <p:cNvPr id="23" name="TextBox 22"/>
          <p:cNvSpPr txBox="1"/>
          <p:nvPr/>
        </p:nvSpPr>
        <p:spPr>
          <a:xfrm>
            <a:off x="5632741" y="2479544"/>
            <a:ext cx="1025215" cy="261610"/>
          </a:xfrm>
          <a:prstGeom prst="rect">
            <a:avLst/>
          </a:prstGeom>
          <a:noFill/>
        </p:spPr>
        <p:txBody>
          <a:bodyPr wrap="square" rtlCol="0">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
        <p:nvSpPr>
          <p:cNvPr id="24" name="Rectangle 7"/>
          <p:cNvSpPr>
            <a:spLocks noChangeArrowheads="1"/>
          </p:cNvSpPr>
          <p:nvPr/>
        </p:nvSpPr>
        <p:spPr bwMode="auto">
          <a:xfrm>
            <a:off x="37099" y="837347"/>
            <a:ext cx="8850173"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Retailers</a:t>
            </a:r>
            <a:endParaRPr lang="en-US" sz="1400" dirty="0">
              <a:latin typeface="Calibri" pitchFamily="34" charset="0"/>
              <a:cs typeface="Calibri" pitchFamily="34" charset="0"/>
            </a:endParaRPr>
          </a:p>
        </p:txBody>
      </p:sp>
      <p:sp>
        <p:nvSpPr>
          <p:cNvPr id="26" name="Rectangle 7"/>
          <p:cNvSpPr>
            <a:spLocks noChangeArrowheads="1"/>
          </p:cNvSpPr>
          <p:nvPr/>
        </p:nvSpPr>
        <p:spPr bwMode="auto">
          <a:xfrm>
            <a:off x="37099" y="1987484"/>
            <a:ext cx="2308535"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solidFill>
                  <a:srgbClr val="FF0000"/>
                </a:solidFill>
                <a:latin typeface="Calibri" pitchFamily="34" charset="0"/>
                <a:cs typeface="Calibri" pitchFamily="34" charset="0"/>
              </a:rPr>
              <a:t>HK flagged vessels</a:t>
            </a:r>
            <a:endParaRPr lang="en-US" sz="1400" dirty="0">
              <a:solidFill>
                <a:srgbClr val="FF0000"/>
              </a:solidFill>
              <a:latin typeface="Calibri" pitchFamily="34" charset="0"/>
              <a:cs typeface="Calibri" pitchFamily="34" charset="0"/>
            </a:endParaRPr>
          </a:p>
        </p:txBody>
      </p:sp>
      <p:sp>
        <p:nvSpPr>
          <p:cNvPr id="28" name="TextBox 27"/>
          <p:cNvSpPr txBox="1"/>
          <p:nvPr/>
        </p:nvSpPr>
        <p:spPr>
          <a:xfrm rot="16200000">
            <a:off x="-675685" y="3592397"/>
            <a:ext cx="2103554" cy="430887"/>
          </a:xfrm>
          <a:prstGeom prst="rect">
            <a:avLst/>
          </a:prstGeom>
          <a:noFill/>
        </p:spPr>
        <p:txBody>
          <a:bodyPr wrap="square" rtlCol="0">
            <a:spAutoFit/>
          </a:bodyPr>
          <a:lstStyle/>
          <a:p>
            <a:r>
              <a:rPr lang="en-US" sz="1100" b="1" dirty="0" smtClean="0">
                <a:solidFill>
                  <a:srgbClr val="FF0000"/>
                </a:solidFill>
                <a:latin typeface="Calibri" pitchFamily="34" charset="0"/>
                <a:cs typeface="Calibri" pitchFamily="34" charset="0"/>
              </a:rPr>
              <a:t>IUU on carrier vessels: ~3-4X volume of legal exports</a:t>
            </a:r>
            <a:endParaRPr lang="en-US" sz="1100" b="1" dirty="0">
              <a:solidFill>
                <a:srgbClr val="FF0000"/>
              </a:solidFill>
              <a:latin typeface="Calibri" pitchFamily="34" charset="0"/>
              <a:cs typeface="Calibri" pitchFamily="34" charset="0"/>
            </a:endParaRPr>
          </a:p>
        </p:txBody>
      </p:sp>
      <p:sp>
        <p:nvSpPr>
          <p:cNvPr id="49" name="TextBox 48"/>
          <p:cNvSpPr txBox="1"/>
          <p:nvPr/>
        </p:nvSpPr>
        <p:spPr>
          <a:xfrm>
            <a:off x="2753662" y="2318750"/>
            <a:ext cx="2781713" cy="400110"/>
          </a:xfrm>
          <a:prstGeom prst="rect">
            <a:avLst/>
          </a:prstGeom>
          <a:noFill/>
        </p:spPr>
        <p:txBody>
          <a:bodyPr wrap="square" rtlCol="0">
            <a:spAutoFit/>
          </a:bodyPr>
          <a:lstStyle/>
          <a:p>
            <a:r>
              <a:rPr lang="en-US" sz="1000" dirty="0" smtClean="0">
                <a:latin typeface="Calibri" pitchFamily="34" charset="0"/>
                <a:cs typeface="Calibri" pitchFamily="34" charset="0"/>
              </a:rPr>
              <a:t>Via commercial air freight (Cathay Pacific, Malaysia Airlines, South China Air)</a:t>
            </a:r>
            <a:endParaRPr lang="en-US" sz="1000" dirty="0">
              <a:latin typeface="Calibri" pitchFamily="34" charset="0"/>
              <a:cs typeface="Calibri" pitchFamily="34" charset="0"/>
            </a:endParaRPr>
          </a:p>
        </p:txBody>
      </p:sp>
      <p:sp>
        <p:nvSpPr>
          <p:cNvPr id="30" name="Up Arrow 10"/>
          <p:cNvSpPr>
            <a:spLocks noChangeArrowheads="1"/>
          </p:cNvSpPr>
          <p:nvPr/>
        </p:nvSpPr>
        <p:spPr bwMode="auto">
          <a:xfrm>
            <a:off x="4273550" y="3912206"/>
            <a:ext cx="250825" cy="305241"/>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31" name="TextBox 30"/>
          <p:cNvSpPr txBox="1"/>
          <p:nvPr/>
        </p:nvSpPr>
        <p:spPr>
          <a:xfrm>
            <a:off x="3122272" y="3912207"/>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32" name="TextBox 31"/>
          <p:cNvSpPr txBox="1"/>
          <p:nvPr/>
        </p:nvSpPr>
        <p:spPr>
          <a:xfrm>
            <a:off x="3122271" y="3226407"/>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36" name="Up Arrow 41"/>
          <p:cNvSpPr>
            <a:spLocks noChangeArrowheads="1"/>
          </p:cNvSpPr>
          <p:nvPr/>
        </p:nvSpPr>
        <p:spPr bwMode="auto">
          <a:xfrm>
            <a:off x="1432719" y="1759517"/>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37" name="Up Arrow 41"/>
          <p:cNvSpPr>
            <a:spLocks noChangeArrowheads="1"/>
          </p:cNvSpPr>
          <p:nvPr/>
        </p:nvSpPr>
        <p:spPr bwMode="auto">
          <a:xfrm>
            <a:off x="1432719" y="1187497"/>
            <a:ext cx="314325" cy="200834"/>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0" name="Rectangle 7"/>
          <p:cNvSpPr>
            <a:spLocks noChangeArrowheads="1"/>
          </p:cNvSpPr>
          <p:nvPr/>
        </p:nvSpPr>
        <p:spPr bwMode="auto">
          <a:xfrm>
            <a:off x="4273550" y="1987484"/>
            <a:ext cx="1590365"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Shanghai</a:t>
            </a:r>
            <a:endParaRPr lang="en-US" sz="1400" dirty="0">
              <a:latin typeface="Calibri" pitchFamily="34" charset="0"/>
              <a:cs typeface="Calibri" pitchFamily="34" charset="0"/>
            </a:endParaRPr>
          </a:p>
        </p:txBody>
      </p:sp>
      <p:sp>
        <p:nvSpPr>
          <p:cNvPr id="41" name="Up Arrow 41"/>
          <p:cNvSpPr>
            <a:spLocks noChangeArrowheads="1"/>
          </p:cNvSpPr>
          <p:nvPr/>
        </p:nvSpPr>
        <p:spPr bwMode="auto">
          <a:xfrm>
            <a:off x="2461811" y="1759517"/>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2" name="Up Arrow 41"/>
          <p:cNvSpPr>
            <a:spLocks noChangeArrowheads="1"/>
          </p:cNvSpPr>
          <p:nvPr/>
        </p:nvSpPr>
        <p:spPr bwMode="auto">
          <a:xfrm>
            <a:off x="6995319" y="1759517"/>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3" name="TextBox 42"/>
          <p:cNvSpPr txBox="1"/>
          <p:nvPr/>
        </p:nvSpPr>
        <p:spPr>
          <a:xfrm>
            <a:off x="7271936" y="2466173"/>
            <a:ext cx="1427956" cy="261610"/>
          </a:xfrm>
          <a:prstGeom prst="rect">
            <a:avLst/>
          </a:prstGeom>
          <a:noFill/>
        </p:spPr>
        <p:txBody>
          <a:bodyPr wrap="square" rtlCol="0">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
        <p:nvSpPr>
          <p:cNvPr id="44" name="TextBox 43"/>
          <p:cNvSpPr txBox="1"/>
          <p:nvPr/>
        </p:nvSpPr>
        <p:spPr>
          <a:xfrm>
            <a:off x="4541537" y="3226407"/>
            <a:ext cx="1412002" cy="261610"/>
          </a:xfrm>
          <a:prstGeom prst="rect">
            <a:avLst/>
          </a:prstGeom>
          <a:noFill/>
        </p:spPr>
        <p:txBody>
          <a:bodyPr wrap="square" rtlCol="0">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
        <p:nvSpPr>
          <p:cNvPr id="45" name="Up Arrow 41"/>
          <p:cNvSpPr>
            <a:spLocks noChangeArrowheads="1"/>
          </p:cNvSpPr>
          <p:nvPr/>
        </p:nvSpPr>
        <p:spPr bwMode="auto">
          <a:xfrm>
            <a:off x="4524375" y="609380"/>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7" name="TextBox 46"/>
          <p:cNvSpPr txBox="1"/>
          <p:nvPr/>
        </p:nvSpPr>
        <p:spPr>
          <a:xfrm>
            <a:off x="5362583" y="1152505"/>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48" name="TextBox 47"/>
          <p:cNvSpPr txBox="1"/>
          <p:nvPr/>
        </p:nvSpPr>
        <p:spPr>
          <a:xfrm>
            <a:off x="5373578" y="607307"/>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46" name="TextBox 45"/>
          <p:cNvSpPr txBox="1"/>
          <p:nvPr/>
        </p:nvSpPr>
        <p:spPr>
          <a:xfrm>
            <a:off x="3141126" y="4611877"/>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50" name="TextBox 49"/>
          <p:cNvSpPr txBox="1"/>
          <p:nvPr/>
        </p:nvSpPr>
        <p:spPr>
          <a:xfrm>
            <a:off x="3165122" y="5275517"/>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51" name="TextBox 50"/>
          <p:cNvSpPr txBox="1"/>
          <p:nvPr/>
        </p:nvSpPr>
        <p:spPr>
          <a:xfrm>
            <a:off x="4571386" y="3913147"/>
            <a:ext cx="1412002" cy="261610"/>
          </a:xfrm>
          <a:prstGeom prst="rect">
            <a:avLst/>
          </a:prstGeom>
          <a:noFill/>
        </p:spPr>
        <p:txBody>
          <a:bodyPr wrap="square" rtlCol="0">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
        <p:nvSpPr>
          <p:cNvPr id="52" name="TextBox 51"/>
          <p:cNvSpPr txBox="1"/>
          <p:nvPr/>
        </p:nvSpPr>
        <p:spPr>
          <a:xfrm>
            <a:off x="4601235" y="4621740"/>
            <a:ext cx="1412002" cy="261610"/>
          </a:xfrm>
          <a:prstGeom prst="rect">
            <a:avLst/>
          </a:prstGeom>
          <a:noFill/>
        </p:spPr>
        <p:txBody>
          <a:bodyPr wrap="square" rtlCol="0">
            <a:spAutoFit/>
          </a:bodyPr>
          <a:lstStyle/>
          <a:p>
            <a:r>
              <a:rPr lang="en-US" sz="1100" dirty="0" smtClean="0">
                <a:latin typeface="Calibri" pitchFamily="34" charset="0"/>
                <a:cs typeface="Calibri" pitchFamily="34" charset="0"/>
              </a:rPr>
              <a:t>Volume?</a:t>
            </a:r>
            <a:endParaRPr lang="en-US" sz="1100" dirty="0">
              <a:latin typeface="Calibri" pitchFamily="34" charset="0"/>
              <a:cs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292388"/>
          </a:xfrm>
        </p:spPr>
        <p:txBody>
          <a:bodyPr/>
          <a:lstStyle/>
          <a:p>
            <a:r>
              <a:rPr lang="en-US" dirty="0" smtClean="0">
                <a:cs typeface="Calibri" pitchFamily="34" charset="0"/>
              </a:rPr>
              <a:t>Questions </a:t>
            </a:r>
            <a:r>
              <a:rPr lang="en-US" dirty="0" smtClean="0">
                <a:cs typeface="Calibri" pitchFamily="34" charset="0"/>
              </a:rPr>
              <a:t>for the</a:t>
            </a:r>
            <a:r>
              <a:rPr lang="en-US" dirty="0" smtClean="0">
                <a:cs typeface="Calibri" pitchFamily="34" charset="0"/>
              </a:rPr>
              <a:t> </a:t>
            </a:r>
            <a:r>
              <a:rPr lang="en-US" dirty="0" smtClean="0">
                <a:cs typeface="Calibri" pitchFamily="34" charset="0"/>
              </a:rPr>
              <a:t>Malaysia Breakout </a:t>
            </a:r>
            <a:r>
              <a:rPr lang="en-US" dirty="0" smtClean="0">
                <a:cs typeface="Calibri" pitchFamily="34" charset="0"/>
              </a:rPr>
              <a:t>Group</a:t>
            </a:r>
            <a:endParaRPr lang="en-US" dirty="0">
              <a:cs typeface="Calibri" pitchFamily="34" charset="0"/>
            </a:endParaRPr>
          </a:p>
        </p:txBody>
      </p:sp>
      <p:sp>
        <p:nvSpPr>
          <p:cNvPr id="3" name="Slide Number Placeholder 2"/>
          <p:cNvSpPr>
            <a:spLocks noGrp="1"/>
          </p:cNvSpPr>
          <p:nvPr>
            <p:ph type="sldNum" sz="quarter" idx="10"/>
          </p:nvPr>
        </p:nvSpPr>
        <p:spPr>
          <a:xfrm>
            <a:off x="8671877" y="6491288"/>
            <a:ext cx="65723" cy="153888"/>
          </a:xfrm>
        </p:spPr>
        <p:txBody>
          <a:bodyPr/>
          <a:lstStyle/>
          <a:p>
            <a:pPr>
              <a:defRPr/>
            </a:pPr>
            <a:fld id="{00D9DE74-64DB-4435-BD7F-5D6ADBBF37E2}" type="slidenum">
              <a:rPr lang="en-US" smtClean="0">
                <a:latin typeface="Calibri" pitchFamily="34" charset="0"/>
                <a:cs typeface="Calibri" pitchFamily="34" charset="0"/>
              </a:rPr>
              <a:pPr>
                <a:defRPr/>
              </a:pPr>
              <a:t>22</a:t>
            </a:fld>
            <a:endParaRPr lang="en-US">
              <a:latin typeface="Calibri" pitchFamily="34" charset="0"/>
              <a:cs typeface="Calibri" pitchFamily="34" charset="0"/>
            </a:endParaRPr>
          </a:p>
        </p:txBody>
      </p:sp>
      <p:sp>
        <p:nvSpPr>
          <p:cNvPr id="4" name="TextBox 3"/>
          <p:cNvSpPr txBox="1"/>
          <p:nvPr/>
        </p:nvSpPr>
        <p:spPr>
          <a:xfrm>
            <a:off x="269789" y="914239"/>
            <a:ext cx="8186053" cy="5047535"/>
          </a:xfrm>
          <a:prstGeom prst="rect">
            <a:avLst/>
          </a:prstGeom>
          <a:noFill/>
        </p:spPr>
        <p:txBody>
          <a:bodyPr wrap="square" rtlCol="0">
            <a:spAutoFit/>
          </a:bodyPr>
          <a:lstStyle/>
          <a:p>
            <a:pPr algn="l">
              <a:buFont typeface="Arial" pitchFamily="34" charset="0"/>
              <a:buChar char="•"/>
            </a:pPr>
            <a:r>
              <a:rPr lang="en-US" sz="1400" dirty="0" smtClean="0">
                <a:latin typeface="Calibri" pitchFamily="34" charset="0"/>
                <a:cs typeface="Calibri" pitchFamily="34" charset="0"/>
              </a:rPr>
              <a:t> Are the estimates of volume, value, and number of people at each step of the supply chain accurate?</a:t>
            </a: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In particular, what do we think of the </a:t>
            </a:r>
            <a:r>
              <a:rPr lang="en-US" sz="1400" dirty="0" smtClean="0">
                <a:latin typeface="Calibri" pitchFamily="34" charset="0"/>
                <a:cs typeface="Calibri" pitchFamily="34" charset="0"/>
              </a:rPr>
              <a:t>unreported export estimates?</a:t>
            </a:r>
            <a:endParaRPr lang="en-US" sz="1400" dirty="0" smtClean="0">
              <a:latin typeface="Calibri" pitchFamily="34" charset="0"/>
              <a:cs typeface="Calibri" pitchFamily="34" charset="0"/>
            </a:endParaRP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What </a:t>
            </a:r>
            <a:r>
              <a:rPr lang="en-US" sz="1400" dirty="0" smtClean="0">
                <a:latin typeface="Calibri" pitchFamily="34" charset="0"/>
                <a:cs typeface="Calibri" pitchFamily="34" charset="0"/>
              </a:rPr>
              <a:t>fraction of</a:t>
            </a:r>
            <a:r>
              <a:rPr lang="en-US" sz="1400" dirty="0" smtClean="0">
                <a:latin typeface="Calibri" pitchFamily="34" charset="0"/>
                <a:cs typeface="Calibri" pitchFamily="34" charset="0"/>
              </a:rPr>
              <a:t> exports from </a:t>
            </a:r>
            <a:r>
              <a:rPr lang="en-US" sz="1400" dirty="0" smtClean="0">
                <a:latin typeface="Calibri" pitchFamily="34" charset="0"/>
                <a:cs typeface="Calibri" pitchFamily="34" charset="0"/>
              </a:rPr>
              <a:t>Malaysia </a:t>
            </a:r>
            <a:r>
              <a:rPr lang="en-US" sz="1400" dirty="0" smtClean="0">
                <a:latin typeface="Calibri" pitchFamily="34" charset="0"/>
                <a:cs typeface="Calibri" pitchFamily="34" charset="0"/>
              </a:rPr>
              <a:t>do not go to Hong Kong? E.g</a:t>
            </a:r>
            <a:r>
              <a:rPr lang="en-US" sz="1400" dirty="0" smtClean="0">
                <a:latin typeface="Calibri" pitchFamily="34" charset="0"/>
                <a:cs typeface="Calibri" pitchFamily="34" charset="0"/>
              </a:rPr>
              <a:t>. what share or amount do we think is shipped directly to</a:t>
            </a:r>
            <a:endParaRPr lang="en-US" sz="1400" dirty="0" smtClean="0">
              <a:latin typeface="Calibri" pitchFamily="34" charset="0"/>
              <a:cs typeface="Calibri" pitchFamily="34" charset="0"/>
            </a:endParaRPr>
          </a:p>
          <a:p>
            <a:pPr lvl="1" algn="l">
              <a:buFont typeface="Arial" pitchFamily="34" charset="0"/>
              <a:buChar char="•"/>
            </a:pPr>
            <a:r>
              <a:rPr lang="en-US" sz="1400" dirty="0" smtClean="0">
                <a:latin typeface="Calibri" pitchFamily="34" charset="0"/>
                <a:cs typeface="Calibri" pitchFamily="34" charset="0"/>
              </a:rPr>
              <a:t> China	______________%</a:t>
            </a:r>
          </a:p>
          <a:p>
            <a:pPr lvl="1" algn="l">
              <a:buFont typeface="Arial" pitchFamily="34" charset="0"/>
              <a:buChar char="•"/>
            </a:pPr>
            <a:r>
              <a:rPr lang="en-US" sz="1400" dirty="0" smtClean="0">
                <a:latin typeface="Calibri" pitchFamily="34" charset="0"/>
                <a:cs typeface="Calibri" pitchFamily="34" charset="0"/>
              </a:rPr>
              <a:t> Taiwan	______________%</a:t>
            </a:r>
          </a:p>
          <a:p>
            <a:pPr lvl="1" algn="l">
              <a:buFont typeface="Arial" pitchFamily="34" charset="0"/>
              <a:buChar char="•"/>
            </a:pPr>
            <a:r>
              <a:rPr lang="en-US" sz="1400" dirty="0" smtClean="0">
                <a:latin typeface="Calibri" pitchFamily="34" charset="0"/>
                <a:cs typeface="Calibri" pitchFamily="34" charset="0"/>
              </a:rPr>
              <a:t> Singapore	______________%</a:t>
            </a:r>
          </a:p>
          <a:p>
            <a:pPr lvl="1" algn="l">
              <a:buFont typeface="Arial" pitchFamily="34" charset="0"/>
              <a:buChar char="•"/>
            </a:pPr>
            <a:r>
              <a:rPr lang="en-US" sz="1400" dirty="0" smtClean="0">
                <a:latin typeface="Calibri" pitchFamily="34" charset="0"/>
                <a:cs typeface="Calibri" pitchFamily="34" charset="0"/>
              </a:rPr>
              <a:t> Japan	______________%</a:t>
            </a:r>
          </a:p>
          <a:p>
            <a:pPr marL="457200" lvl="2" algn="l">
              <a:buFont typeface="Arial" pitchFamily="34" charset="0"/>
              <a:buChar char="•"/>
            </a:pPr>
            <a:r>
              <a:rPr lang="en-US" sz="1400" dirty="0" smtClean="0">
                <a:latin typeface="Calibri" pitchFamily="34" charset="0"/>
                <a:cs typeface="Calibri" pitchFamily="34" charset="0"/>
              </a:rPr>
              <a:t> Others?	______________%</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To what extent do you trust the data reported to</a:t>
            </a:r>
            <a:r>
              <a:rPr lang="en-US" sz="1400" dirty="0" smtClean="0">
                <a:latin typeface="Calibri" pitchFamily="34" charset="0"/>
                <a:cs typeface="Calibri" pitchFamily="34" charset="0"/>
              </a:rPr>
              <a:t> the official Malaysia export data?</a:t>
            </a: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Is there any domestic consumption of LRFF within Malaysia? Any way to estimate it?</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Is there much vertical integration in the industry? Are there patronage systems still in play?</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Who has the power in the supply chain?</a:t>
            </a:r>
            <a:r>
              <a:rPr lang="en-US" sz="1400" dirty="0" smtClean="0">
                <a:latin typeface="Calibri" pitchFamily="34" charset="0"/>
                <a:cs typeface="Calibri" pitchFamily="34" charset="0"/>
              </a:rPr>
              <a:t> </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Who </a:t>
            </a:r>
            <a:r>
              <a:rPr lang="en-US" sz="1400" dirty="0" smtClean="0">
                <a:latin typeface="Calibri" pitchFamily="34" charset="0"/>
                <a:cs typeface="Calibri" pitchFamily="34" charset="0"/>
              </a:rPr>
              <a:t>makes the most </a:t>
            </a:r>
            <a:r>
              <a:rPr lang="en-US" sz="1400" dirty="0" smtClean="0">
                <a:latin typeface="Calibri" pitchFamily="34" charset="0"/>
                <a:cs typeface="Calibri" pitchFamily="34" charset="0"/>
              </a:rPr>
              <a:t>profit?</a:t>
            </a:r>
            <a:endParaRPr lang="en-US" sz="1400" dirty="0" smtClean="0">
              <a:latin typeface="Calibri" pitchFamily="34" charset="0"/>
              <a:cs typeface="Calibri" pitchFamily="34" charset="0"/>
            </a:endParaRPr>
          </a:p>
          <a:p>
            <a:pPr algn="l">
              <a:buFont typeface="Arial" pitchFamily="34" charset="0"/>
              <a:buChar char="•"/>
            </a:pPr>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1" name="Title 1"/>
          <p:cNvSpPr>
            <a:spLocks noGrp="1"/>
          </p:cNvSpPr>
          <p:nvPr>
            <p:ph type="title"/>
          </p:nvPr>
        </p:nvSpPr>
        <p:spPr>
          <a:xfrm>
            <a:off x="119063" y="164199"/>
            <a:ext cx="8618537" cy="292388"/>
          </a:xfrm>
        </p:spPr>
        <p:txBody>
          <a:bodyPr/>
          <a:lstStyle/>
          <a:p>
            <a:pPr eaLnBrk="1" hangingPunct="1"/>
            <a:r>
              <a:rPr lang="en-US" dirty="0" smtClean="0">
                <a:cs typeface="Calibri" pitchFamily="34" charset="0"/>
              </a:rPr>
              <a:t>Indonesia Breakout </a:t>
            </a:r>
            <a:r>
              <a:rPr lang="en-US" dirty="0" smtClean="0">
                <a:cs typeface="Calibri" pitchFamily="34" charset="0"/>
              </a:rPr>
              <a:t>Group</a:t>
            </a:r>
            <a:r>
              <a:rPr lang="en-US" dirty="0" smtClean="0">
                <a:cs typeface="Calibri" pitchFamily="34" charset="0"/>
              </a:rPr>
              <a:t>: Starting from scratch…how to fill </a:t>
            </a:r>
            <a:r>
              <a:rPr lang="en-US" dirty="0" smtClean="0">
                <a:cs typeface="Calibri" pitchFamily="34" charset="0"/>
              </a:rPr>
              <a:t>this in?</a:t>
            </a:r>
          </a:p>
        </p:txBody>
      </p:sp>
      <p:sp>
        <p:nvSpPr>
          <p:cNvPr id="7172" name="Slide Number Placeholder 2"/>
          <p:cNvSpPr>
            <a:spLocks noGrp="1"/>
          </p:cNvSpPr>
          <p:nvPr>
            <p:ph type="sldNum" sz="quarter" idx="10"/>
          </p:nvPr>
        </p:nvSpPr>
        <p:spPr>
          <a:xfrm>
            <a:off x="8671877" y="6491288"/>
            <a:ext cx="65723" cy="153888"/>
          </a:xfrm>
          <a:noFill/>
        </p:spPr>
        <p:txBody>
          <a:bodyPr/>
          <a:lstStyle/>
          <a:p>
            <a:fld id="{8FDC6BA6-DF83-450D-9558-0985FC0EAA9A}" type="slidenum">
              <a:rPr lang="en-US">
                <a:latin typeface="Calibri" pitchFamily="34" charset="0"/>
                <a:cs typeface="Calibri" pitchFamily="34" charset="0"/>
              </a:rPr>
              <a:pPr/>
              <a:t>23</a:t>
            </a:fld>
            <a:endParaRPr lang="en-US">
              <a:latin typeface="Calibri" pitchFamily="34" charset="0"/>
              <a:cs typeface="Calibri" pitchFamily="34" charset="0"/>
            </a:endParaRPr>
          </a:p>
        </p:txBody>
      </p:sp>
      <p:sp>
        <p:nvSpPr>
          <p:cNvPr id="7174" name="Rectangle 4"/>
          <p:cNvSpPr>
            <a:spLocks noChangeArrowheads="1"/>
          </p:cNvSpPr>
          <p:nvPr/>
        </p:nvSpPr>
        <p:spPr bwMode="auto">
          <a:xfrm>
            <a:off x="3879850" y="4843732"/>
            <a:ext cx="4792026" cy="361504"/>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Middlemen (Number?)</a:t>
            </a:r>
            <a:endParaRPr lang="en-US" sz="1400" dirty="0">
              <a:latin typeface="Calibri" pitchFamily="34" charset="0"/>
              <a:cs typeface="Calibri" pitchFamily="34" charset="0"/>
            </a:endParaRPr>
          </a:p>
        </p:txBody>
      </p:sp>
      <p:sp>
        <p:nvSpPr>
          <p:cNvPr id="7175" name="Rectangle 5"/>
          <p:cNvSpPr>
            <a:spLocks noChangeArrowheads="1"/>
          </p:cNvSpPr>
          <p:nvPr/>
        </p:nvSpPr>
        <p:spPr bwMode="auto">
          <a:xfrm>
            <a:off x="3871913" y="4028649"/>
            <a:ext cx="4799963"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Financiers (Number?)</a:t>
            </a:r>
            <a:endParaRPr lang="en-US" sz="1400" dirty="0">
              <a:latin typeface="Calibri" pitchFamily="34" charset="0"/>
              <a:cs typeface="Calibri" pitchFamily="34" charset="0"/>
            </a:endParaRPr>
          </a:p>
        </p:txBody>
      </p:sp>
      <p:sp>
        <p:nvSpPr>
          <p:cNvPr id="7177" name="Rectangle 7"/>
          <p:cNvSpPr>
            <a:spLocks noChangeArrowheads="1"/>
          </p:cNvSpPr>
          <p:nvPr/>
        </p:nvSpPr>
        <p:spPr bwMode="auto">
          <a:xfrm>
            <a:off x="465138" y="1720189"/>
            <a:ext cx="5379481"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a:latin typeface="Calibri" pitchFamily="34" charset="0"/>
                <a:cs typeface="Calibri" pitchFamily="34" charset="0"/>
              </a:rPr>
              <a:t>Hong Kong </a:t>
            </a:r>
            <a:r>
              <a:rPr lang="en-US" sz="1400" dirty="0" smtClean="0">
                <a:latin typeface="Calibri" pitchFamily="34" charset="0"/>
                <a:cs typeface="Calibri" pitchFamily="34" charset="0"/>
              </a:rPr>
              <a:t>Importers</a:t>
            </a:r>
            <a:endParaRPr lang="en-US" sz="1400" dirty="0">
              <a:latin typeface="Calibri" pitchFamily="34" charset="0"/>
              <a:cs typeface="Calibri" pitchFamily="34" charset="0"/>
            </a:endParaRPr>
          </a:p>
        </p:txBody>
      </p:sp>
      <p:sp>
        <p:nvSpPr>
          <p:cNvPr id="7178" name="Up Arrow 10"/>
          <p:cNvSpPr>
            <a:spLocks noChangeArrowheads="1"/>
          </p:cNvSpPr>
          <p:nvPr/>
        </p:nvSpPr>
        <p:spPr bwMode="auto">
          <a:xfrm>
            <a:off x="4529138" y="5205236"/>
            <a:ext cx="250825" cy="407307"/>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79" name="Up Arrow 11"/>
          <p:cNvSpPr>
            <a:spLocks noChangeArrowheads="1"/>
          </p:cNvSpPr>
          <p:nvPr/>
        </p:nvSpPr>
        <p:spPr bwMode="auto">
          <a:xfrm>
            <a:off x="4529138" y="4378799"/>
            <a:ext cx="250825" cy="424408"/>
          </a:xfrm>
          <a:prstGeom prst="upArrow">
            <a:avLst>
              <a:gd name="adj1" fmla="val 50000"/>
              <a:gd name="adj2" fmla="val 49824"/>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85" name="Rectangle 22"/>
          <p:cNvSpPr>
            <a:spLocks noChangeArrowheads="1"/>
          </p:cNvSpPr>
          <p:nvPr/>
        </p:nvSpPr>
        <p:spPr bwMode="auto">
          <a:xfrm>
            <a:off x="7644009" y="3142126"/>
            <a:ext cx="1235075" cy="339497"/>
          </a:xfrm>
          <a:prstGeom prst="rect">
            <a:avLst/>
          </a:prstGeom>
          <a:solidFill>
            <a:schemeClr val="accent1"/>
          </a:solidFill>
          <a:ln w="9525" algn="ctr">
            <a:solidFill>
              <a:schemeClr val="tx1"/>
            </a:solidFill>
            <a:round/>
            <a:headEnd/>
            <a:tailEnd/>
          </a:ln>
        </p:spPr>
        <p:txBody>
          <a:bodyPr lIns="73152" tIns="73152" rIns="73152" bIns="73152" anchor="ctr"/>
          <a:lstStyle/>
          <a:p>
            <a:endParaRPr lang="en-US" sz="1000" dirty="0">
              <a:latin typeface="Calibri" pitchFamily="34" charset="0"/>
              <a:cs typeface="Calibri" pitchFamily="34" charset="0"/>
            </a:endParaRPr>
          </a:p>
        </p:txBody>
      </p:sp>
      <p:sp>
        <p:nvSpPr>
          <p:cNvPr id="7186" name="Rectangle 24"/>
          <p:cNvSpPr>
            <a:spLocks noChangeArrowheads="1"/>
          </p:cNvSpPr>
          <p:nvPr/>
        </p:nvSpPr>
        <p:spPr bwMode="auto">
          <a:xfrm>
            <a:off x="3352800" y="3142126"/>
            <a:ext cx="1328738" cy="339497"/>
          </a:xfrm>
          <a:prstGeom prst="rect">
            <a:avLst/>
          </a:prstGeom>
          <a:solidFill>
            <a:schemeClr val="accent1"/>
          </a:solidFill>
          <a:ln w="9525" algn="ctr">
            <a:solidFill>
              <a:schemeClr val="tx1"/>
            </a:solidFill>
            <a:round/>
            <a:headEnd/>
            <a:tailEnd/>
          </a:ln>
        </p:spPr>
        <p:txBody>
          <a:bodyPr lIns="73152" tIns="73152" rIns="73152" bIns="73152" anchor="ctr"/>
          <a:lstStyle/>
          <a:p>
            <a:endParaRPr lang="en-US" sz="1000" dirty="0">
              <a:latin typeface="Calibri" pitchFamily="34" charset="0"/>
              <a:cs typeface="Calibri" pitchFamily="34" charset="0"/>
            </a:endParaRPr>
          </a:p>
        </p:txBody>
      </p:sp>
      <p:sp>
        <p:nvSpPr>
          <p:cNvPr id="7187" name="Rectangle 25"/>
          <p:cNvSpPr>
            <a:spLocks noChangeArrowheads="1"/>
          </p:cNvSpPr>
          <p:nvPr/>
        </p:nvSpPr>
        <p:spPr bwMode="auto">
          <a:xfrm>
            <a:off x="4779963" y="3142126"/>
            <a:ext cx="1349375" cy="339497"/>
          </a:xfrm>
          <a:prstGeom prst="rect">
            <a:avLst/>
          </a:prstGeom>
          <a:solidFill>
            <a:schemeClr val="accent1"/>
          </a:solidFill>
          <a:ln w="9525" algn="ctr">
            <a:solidFill>
              <a:schemeClr val="tx1"/>
            </a:solidFill>
            <a:round/>
            <a:headEnd/>
            <a:tailEnd/>
          </a:ln>
        </p:spPr>
        <p:txBody>
          <a:bodyPr lIns="73152" tIns="73152" rIns="73152" bIns="73152" anchor="ctr"/>
          <a:lstStyle/>
          <a:p>
            <a:endParaRPr lang="en-US" sz="1000" dirty="0">
              <a:latin typeface="Calibri" pitchFamily="34" charset="0"/>
              <a:cs typeface="Calibri" pitchFamily="34" charset="0"/>
            </a:endParaRPr>
          </a:p>
        </p:txBody>
      </p:sp>
      <p:sp>
        <p:nvSpPr>
          <p:cNvPr id="7190" name="Up Arrow 28"/>
          <p:cNvSpPr>
            <a:spLocks noChangeArrowheads="1"/>
          </p:cNvSpPr>
          <p:nvPr/>
        </p:nvSpPr>
        <p:spPr bwMode="auto">
          <a:xfrm>
            <a:off x="5207000" y="3501107"/>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1" name="Up Arrow 29"/>
          <p:cNvSpPr>
            <a:spLocks noChangeArrowheads="1"/>
          </p:cNvSpPr>
          <p:nvPr/>
        </p:nvSpPr>
        <p:spPr bwMode="auto">
          <a:xfrm>
            <a:off x="3879850" y="3501107"/>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95" name="TextBox 33"/>
          <p:cNvSpPr txBox="1">
            <a:spLocks noChangeArrowheads="1"/>
          </p:cNvSpPr>
          <p:nvPr/>
        </p:nvSpPr>
        <p:spPr bwMode="auto">
          <a:xfrm rot="-5400000">
            <a:off x="2141538" y="3293223"/>
            <a:ext cx="1606550" cy="400050"/>
          </a:xfrm>
          <a:prstGeom prst="rect">
            <a:avLst/>
          </a:prstGeom>
          <a:noFill/>
          <a:ln w="9525">
            <a:noFill/>
            <a:miter lim="800000"/>
            <a:headEnd/>
            <a:tailEnd/>
          </a:ln>
        </p:spPr>
        <p:txBody>
          <a:bodyPr>
            <a:spAutoFit/>
          </a:bodyPr>
          <a:lstStyle/>
          <a:p>
            <a:r>
              <a:rPr lang="en-US" sz="1000" dirty="0">
                <a:latin typeface="Calibri" pitchFamily="34" charset="0"/>
                <a:cs typeface="Calibri" pitchFamily="34" charset="0"/>
              </a:rPr>
              <a:t>Buying </a:t>
            </a:r>
          </a:p>
          <a:p>
            <a:r>
              <a:rPr lang="en-US" sz="1000" dirty="0">
                <a:latin typeface="Calibri" pitchFamily="34" charset="0"/>
                <a:cs typeface="Calibri" pitchFamily="34" charset="0"/>
              </a:rPr>
              <a:t>stations</a:t>
            </a:r>
          </a:p>
        </p:txBody>
      </p:sp>
      <p:sp>
        <p:nvSpPr>
          <p:cNvPr id="7196" name="Rectangle 34"/>
          <p:cNvSpPr>
            <a:spLocks noChangeArrowheads="1"/>
          </p:cNvSpPr>
          <p:nvPr/>
        </p:nvSpPr>
        <p:spPr bwMode="auto">
          <a:xfrm>
            <a:off x="3352800" y="2352256"/>
            <a:ext cx="5545138" cy="339497"/>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Exporters (Number?)</a:t>
            </a:r>
            <a:endParaRPr lang="en-US" sz="1400" dirty="0">
              <a:latin typeface="Calibri" pitchFamily="34" charset="0"/>
              <a:cs typeface="Calibri" pitchFamily="34" charset="0"/>
            </a:endParaRPr>
          </a:p>
        </p:txBody>
      </p:sp>
      <p:sp>
        <p:nvSpPr>
          <p:cNvPr id="7199" name="Up Arrow 37"/>
          <p:cNvSpPr>
            <a:spLocks noChangeArrowheads="1"/>
          </p:cNvSpPr>
          <p:nvPr/>
        </p:nvSpPr>
        <p:spPr bwMode="auto">
          <a:xfrm>
            <a:off x="3871913" y="2704410"/>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0" name="Up Arrow 38"/>
          <p:cNvSpPr>
            <a:spLocks noChangeArrowheads="1"/>
          </p:cNvSpPr>
          <p:nvPr/>
        </p:nvSpPr>
        <p:spPr bwMode="auto">
          <a:xfrm>
            <a:off x="5167313" y="2704410"/>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1" name="Up Arrow 39"/>
          <p:cNvSpPr>
            <a:spLocks noChangeArrowheads="1"/>
          </p:cNvSpPr>
          <p:nvPr/>
        </p:nvSpPr>
        <p:spPr bwMode="auto">
          <a:xfrm>
            <a:off x="6745262" y="2704410"/>
            <a:ext cx="277713" cy="335820"/>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2" name="Up Arrow 40"/>
          <p:cNvSpPr>
            <a:spLocks noChangeArrowheads="1"/>
          </p:cNvSpPr>
          <p:nvPr/>
        </p:nvSpPr>
        <p:spPr bwMode="auto">
          <a:xfrm>
            <a:off x="8139113" y="2704410"/>
            <a:ext cx="312737" cy="335820"/>
          </a:xfrm>
          <a:prstGeom prst="upArrow">
            <a:avLst>
              <a:gd name="adj1" fmla="val 50000"/>
              <a:gd name="adj2" fmla="val 50161"/>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03" name="Up Arrow 41"/>
          <p:cNvSpPr>
            <a:spLocks noChangeArrowheads="1"/>
          </p:cNvSpPr>
          <p:nvPr/>
        </p:nvSpPr>
        <p:spPr bwMode="auto">
          <a:xfrm>
            <a:off x="4529138" y="2070339"/>
            <a:ext cx="314325" cy="28191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4" name="Bent-Up Arrow 43"/>
          <p:cNvSpPr/>
          <p:nvPr/>
        </p:nvSpPr>
        <p:spPr bwMode="auto">
          <a:xfrm flipH="1">
            <a:off x="3479800" y="3486819"/>
            <a:ext cx="400050" cy="2421816"/>
          </a:xfrm>
          <a:prstGeom prst="bentUpArrow">
            <a:avLst>
              <a:gd name="adj1" fmla="val 39813"/>
              <a:gd name="adj2" fmla="val 25000"/>
              <a:gd name="adj3" fmla="val 25000"/>
            </a:avLst>
          </a:prstGeom>
          <a:solidFill>
            <a:schemeClr val="accent1"/>
          </a:solidFill>
          <a:ln w="9525" cap="flat" cmpd="sng" algn="ctr">
            <a:solidFill>
              <a:schemeClr val="tx1"/>
            </a:solidFill>
            <a:prstDash val="solid"/>
            <a:round/>
            <a:headEnd type="none" w="med" len="med"/>
            <a:tailEnd type="none" w="med" len="med"/>
          </a:ln>
          <a:effectLst/>
        </p:spPr>
        <p:txBody>
          <a:bodyPr lIns="73152" tIns="73152" rIns="73152" bIns="73152" anchor="ctr"/>
          <a:lstStyle/>
          <a:p>
            <a:pPr>
              <a:defRPr/>
            </a:pPr>
            <a:endParaRPr lang="en-US">
              <a:latin typeface="Calibri" pitchFamily="34" charset="0"/>
              <a:cs typeface="Calibri" pitchFamily="34" charset="0"/>
            </a:endParaRPr>
          </a:p>
        </p:txBody>
      </p:sp>
      <p:sp>
        <p:nvSpPr>
          <p:cNvPr id="7205" name="Rectangle 44"/>
          <p:cNvSpPr>
            <a:spLocks noChangeArrowheads="1"/>
          </p:cNvSpPr>
          <p:nvPr/>
        </p:nvSpPr>
        <p:spPr bwMode="auto">
          <a:xfrm>
            <a:off x="3879850" y="5612543"/>
            <a:ext cx="4792025" cy="439738"/>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~xxx Fishers (xx% of production in Eastern Indonesia)</a:t>
            </a:r>
            <a:endParaRPr lang="en-US" sz="1400" dirty="0">
              <a:latin typeface="Calibri" pitchFamily="34" charset="0"/>
              <a:cs typeface="Calibri" pitchFamily="34" charset="0"/>
            </a:endParaRPr>
          </a:p>
        </p:txBody>
      </p:sp>
      <p:sp>
        <p:nvSpPr>
          <p:cNvPr id="47" name="Up Arrow 41"/>
          <p:cNvSpPr>
            <a:spLocks noChangeArrowheads="1"/>
          </p:cNvSpPr>
          <p:nvPr/>
        </p:nvSpPr>
        <p:spPr bwMode="auto">
          <a:xfrm>
            <a:off x="4524375" y="1492222"/>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48" name="Rectangle 7"/>
          <p:cNvSpPr>
            <a:spLocks noChangeArrowheads="1"/>
          </p:cNvSpPr>
          <p:nvPr/>
        </p:nvSpPr>
        <p:spPr bwMode="auto">
          <a:xfrm>
            <a:off x="465138" y="591108"/>
            <a:ext cx="8432800"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Retailers</a:t>
            </a:r>
            <a:endParaRPr lang="en-US" sz="1400" dirty="0">
              <a:latin typeface="Calibri" pitchFamily="34" charset="0"/>
              <a:cs typeface="Calibri" pitchFamily="34" charset="0"/>
            </a:endParaRPr>
          </a:p>
        </p:txBody>
      </p:sp>
      <p:sp>
        <p:nvSpPr>
          <p:cNvPr id="49" name="TextBox 48"/>
          <p:cNvSpPr txBox="1"/>
          <p:nvPr/>
        </p:nvSpPr>
        <p:spPr>
          <a:xfrm>
            <a:off x="54332" y="5929730"/>
            <a:ext cx="8778876" cy="230832"/>
          </a:xfrm>
          <a:prstGeom prst="rect">
            <a:avLst/>
          </a:prstGeom>
          <a:noFill/>
        </p:spPr>
        <p:txBody>
          <a:bodyPr wrap="square" rtlCol="0">
            <a:spAutoFit/>
          </a:bodyPr>
          <a:lstStyle/>
          <a:p>
            <a:pPr algn="l"/>
            <a:r>
              <a:rPr lang="en-US" sz="900" dirty="0" smtClean="0">
                <a:latin typeface="Calibri" pitchFamily="34" charset="0"/>
                <a:cs typeface="Calibri" pitchFamily="34" charset="0"/>
              </a:rPr>
              <a:t>Source:</a:t>
            </a:r>
            <a:endParaRPr lang="en-US" sz="900" dirty="0">
              <a:latin typeface="Calibri" pitchFamily="34" charset="0"/>
              <a:cs typeface="Calibri" pitchFamily="34" charset="0"/>
            </a:endParaRPr>
          </a:p>
        </p:txBody>
      </p:sp>
      <p:sp>
        <p:nvSpPr>
          <p:cNvPr id="57" name="TextBox 56"/>
          <p:cNvSpPr txBox="1"/>
          <p:nvPr/>
        </p:nvSpPr>
        <p:spPr>
          <a:xfrm>
            <a:off x="2744788" y="2781117"/>
            <a:ext cx="1231900" cy="230832"/>
          </a:xfrm>
          <a:prstGeom prst="rect">
            <a:avLst/>
          </a:prstGeom>
          <a:noFill/>
        </p:spPr>
        <p:txBody>
          <a:bodyPr wrap="square" rtlCol="0">
            <a:spAutoFit/>
          </a:bodyPr>
          <a:lstStyle/>
          <a:p>
            <a:r>
              <a:rPr lang="en-US" sz="900" dirty="0" smtClean="0">
                <a:latin typeface="Calibri" pitchFamily="34" charset="0"/>
                <a:cs typeface="Calibri" pitchFamily="34" charset="0"/>
              </a:rPr>
              <a:t>Charter planes</a:t>
            </a:r>
            <a:endParaRPr lang="en-US" sz="900" dirty="0">
              <a:latin typeface="Calibri" pitchFamily="34" charset="0"/>
              <a:cs typeface="Calibri" pitchFamily="34" charset="0"/>
            </a:endParaRPr>
          </a:p>
        </p:txBody>
      </p:sp>
      <p:sp>
        <p:nvSpPr>
          <p:cNvPr id="58" name="TextBox 57"/>
          <p:cNvSpPr txBox="1"/>
          <p:nvPr/>
        </p:nvSpPr>
        <p:spPr>
          <a:xfrm>
            <a:off x="5048250" y="2109852"/>
            <a:ext cx="1081088" cy="230832"/>
          </a:xfrm>
          <a:prstGeom prst="rect">
            <a:avLst/>
          </a:prstGeom>
          <a:noFill/>
        </p:spPr>
        <p:txBody>
          <a:bodyPr wrap="square" rtlCol="0">
            <a:spAutoFit/>
          </a:bodyPr>
          <a:lstStyle/>
          <a:p>
            <a:r>
              <a:rPr lang="en-US" sz="900" dirty="0" smtClean="0">
                <a:latin typeface="Calibri" pitchFamily="34" charset="0"/>
                <a:cs typeface="Calibri" pitchFamily="34" charset="0"/>
              </a:rPr>
              <a:t>Commercial planes</a:t>
            </a:r>
            <a:endParaRPr lang="en-US" sz="900" dirty="0">
              <a:latin typeface="Calibri" pitchFamily="34" charset="0"/>
              <a:cs typeface="Calibri" pitchFamily="34" charset="0"/>
            </a:endParaRPr>
          </a:p>
        </p:txBody>
      </p:sp>
      <p:sp>
        <p:nvSpPr>
          <p:cNvPr id="59" name="Up Arrow 41"/>
          <p:cNvSpPr>
            <a:spLocks noChangeArrowheads="1"/>
          </p:cNvSpPr>
          <p:nvPr/>
        </p:nvSpPr>
        <p:spPr bwMode="auto">
          <a:xfrm>
            <a:off x="4519612" y="363141"/>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63" name="Up Arrow 28"/>
          <p:cNvSpPr>
            <a:spLocks noChangeArrowheads="1"/>
          </p:cNvSpPr>
          <p:nvPr/>
        </p:nvSpPr>
        <p:spPr bwMode="auto">
          <a:xfrm>
            <a:off x="6716888" y="3493248"/>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67" name="TextBox 52"/>
          <p:cNvSpPr txBox="1">
            <a:spLocks noChangeArrowheads="1"/>
          </p:cNvSpPr>
          <p:nvPr/>
        </p:nvSpPr>
        <p:spPr bwMode="auto">
          <a:xfrm>
            <a:off x="2744788" y="2099125"/>
            <a:ext cx="1289287" cy="261610"/>
          </a:xfrm>
          <a:prstGeom prst="rect">
            <a:avLst/>
          </a:prstGeom>
          <a:noFill/>
          <a:ln w="9525">
            <a:noFill/>
            <a:miter lim="800000"/>
            <a:headEnd/>
            <a:tailEnd/>
          </a:ln>
        </p:spPr>
        <p:txBody>
          <a:bodyPr wrap="square">
            <a:spAutoFit/>
          </a:bodyPr>
          <a:lstStyle/>
          <a:p>
            <a:r>
              <a:rPr lang="en-US" sz="1100" dirty="0" smtClean="0">
                <a:latin typeface="Calibri" pitchFamily="34" charset="0"/>
                <a:cs typeface="Calibri" pitchFamily="34" charset="0"/>
              </a:rPr>
              <a:t>xx tons/yr?</a:t>
            </a:r>
            <a:endParaRPr lang="en-US" sz="1100" dirty="0">
              <a:latin typeface="Calibri" pitchFamily="34" charset="0"/>
              <a:cs typeface="Calibri" pitchFamily="34" charset="0"/>
            </a:endParaRPr>
          </a:p>
        </p:txBody>
      </p:sp>
      <p:sp>
        <p:nvSpPr>
          <p:cNvPr id="68" name="Rectangle 7"/>
          <p:cNvSpPr>
            <a:spLocks noChangeArrowheads="1"/>
          </p:cNvSpPr>
          <p:nvPr/>
        </p:nvSpPr>
        <p:spPr bwMode="auto">
          <a:xfrm>
            <a:off x="5976594" y="1721757"/>
            <a:ext cx="2914514"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Other end markets</a:t>
            </a:r>
            <a:endParaRPr lang="en-US" sz="1400" dirty="0">
              <a:latin typeface="Calibri" pitchFamily="34" charset="0"/>
              <a:cs typeface="Calibri" pitchFamily="34" charset="0"/>
            </a:endParaRPr>
          </a:p>
        </p:txBody>
      </p:sp>
      <p:sp>
        <p:nvSpPr>
          <p:cNvPr id="69" name="Up Arrow 41"/>
          <p:cNvSpPr>
            <a:spLocks noChangeArrowheads="1"/>
          </p:cNvSpPr>
          <p:nvPr/>
        </p:nvSpPr>
        <p:spPr bwMode="auto">
          <a:xfrm>
            <a:off x="7575627" y="2071907"/>
            <a:ext cx="314325" cy="28191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0" name="Up Arrow 41"/>
          <p:cNvSpPr>
            <a:spLocks noChangeArrowheads="1"/>
          </p:cNvSpPr>
          <p:nvPr/>
        </p:nvSpPr>
        <p:spPr bwMode="auto">
          <a:xfrm>
            <a:off x="7570864" y="1493790"/>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1" name="Up Arrow 28"/>
          <p:cNvSpPr>
            <a:spLocks noChangeArrowheads="1"/>
          </p:cNvSpPr>
          <p:nvPr/>
        </p:nvSpPr>
        <p:spPr bwMode="auto">
          <a:xfrm>
            <a:off x="8139113" y="3493248"/>
            <a:ext cx="312738" cy="446127"/>
          </a:xfrm>
          <a:prstGeom prst="upArrow">
            <a:avLst>
              <a:gd name="adj1" fmla="val 50000"/>
              <a:gd name="adj2" fmla="val 50076"/>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72" name="TextBox 52"/>
          <p:cNvSpPr txBox="1">
            <a:spLocks noChangeArrowheads="1"/>
          </p:cNvSpPr>
          <p:nvPr/>
        </p:nvSpPr>
        <p:spPr bwMode="auto">
          <a:xfrm>
            <a:off x="6297663" y="2092214"/>
            <a:ext cx="1289287" cy="261610"/>
          </a:xfrm>
          <a:prstGeom prst="rect">
            <a:avLst/>
          </a:prstGeom>
          <a:noFill/>
          <a:ln w="9525">
            <a:noFill/>
            <a:miter lim="800000"/>
            <a:headEnd/>
            <a:tailEnd/>
          </a:ln>
        </p:spPr>
        <p:txBody>
          <a:bodyPr wrap="square">
            <a:spAutoFit/>
          </a:bodyPr>
          <a:lstStyle/>
          <a:p>
            <a:r>
              <a:rPr lang="en-US" sz="1100" dirty="0" smtClean="0">
                <a:latin typeface="Calibri" pitchFamily="34" charset="0"/>
                <a:cs typeface="Calibri" pitchFamily="34" charset="0"/>
              </a:rPr>
              <a:t>Xx tons/yr?</a:t>
            </a:r>
            <a:endParaRPr lang="en-US" sz="1100" dirty="0">
              <a:latin typeface="Calibri" pitchFamily="34" charset="0"/>
              <a:cs typeface="Calibri" pitchFamily="34" charset="0"/>
            </a:endParaRPr>
          </a:p>
        </p:txBody>
      </p:sp>
      <p:sp>
        <p:nvSpPr>
          <p:cNvPr id="53" name="Rectangle 25"/>
          <p:cNvSpPr>
            <a:spLocks noChangeArrowheads="1"/>
          </p:cNvSpPr>
          <p:nvPr/>
        </p:nvSpPr>
        <p:spPr bwMode="auto">
          <a:xfrm>
            <a:off x="6223862" y="3143694"/>
            <a:ext cx="1349375" cy="339497"/>
          </a:xfrm>
          <a:prstGeom prst="rect">
            <a:avLst/>
          </a:prstGeom>
          <a:solidFill>
            <a:schemeClr val="accent1"/>
          </a:solidFill>
          <a:ln w="9525" algn="ctr">
            <a:solidFill>
              <a:schemeClr val="tx1"/>
            </a:solidFill>
            <a:round/>
            <a:headEnd/>
            <a:tailEnd/>
          </a:ln>
        </p:spPr>
        <p:txBody>
          <a:bodyPr lIns="73152" tIns="73152" rIns="73152" bIns="73152" anchor="ctr"/>
          <a:lstStyle/>
          <a:p>
            <a:endParaRPr lang="en-US" sz="1000" dirty="0">
              <a:latin typeface="Calibri" pitchFamily="34" charset="0"/>
              <a:cs typeface="Calibri" pitchFamily="34" charset="0"/>
            </a:endParaRPr>
          </a:p>
        </p:txBody>
      </p:sp>
      <p:sp>
        <p:nvSpPr>
          <p:cNvPr id="55" name="TextBox 54"/>
          <p:cNvSpPr txBox="1"/>
          <p:nvPr/>
        </p:nvSpPr>
        <p:spPr>
          <a:xfrm>
            <a:off x="5307589" y="352778"/>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56" name="Rectangle 7"/>
          <p:cNvSpPr>
            <a:spLocks noChangeArrowheads="1"/>
          </p:cNvSpPr>
          <p:nvPr/>
        </p:nvSpPr>
        <p:spPr bwMode="auto">
          <a:xfrm>
            <a:off x="466706" y="1158296"/>
            <a:ext cx="8432800" cy="340723"/>
          </a:xfrm>
          <a:prstGeom prst="rect">
            <a:avLst/>
          </a:prstGeom>
          <a:solidFill>
            <a:schemeClr val="accent1"/>
          </a:solidFill>
          <a:ln w="9525" algn="ctr">
            <a:solidFill>
              <a:schemeClr val="tx1"/>
            </a:solidFill>
            <a:round/>
            <a:headEnd/>
            <a:tailEnd/>
          </a:ln>
        </p:spPr>
        <p:txBody>
          <a:bodyPr lIns="73152" tIns="73152" rIns="73152" bIns="73152" anchor="ctr"/>
          <a:lstStyle/>
          <a:p>
            <a:r>
              <a:rPr lang="en-US" sz="1400" dirty="0" smtClean="0">
                <a:latin typeface="Calibri" pitchFamily="34" charset="0"/>
                <a:cs typeface="Calibri" pitchFamily="34" charset="0"/>
              </a:rPr>
              <a:t>Wholesalers (HK, elsewhere)</a:t>
            </a:r>
            <a:endParaRPr lang="en-US" sz="1400" dirty="0">
              <a:latin typeface="Calibri" pitchFamily="34" charset="0"/>
              <a:cs typeface="Calibri" pitchFamily="34" charset="0"/>
            </a:endParaRPr>
          </a:p>
        </p:txBody>
      </p:sp>
      <p:sp>
        <p:nvSpPr>
          <p:cNvPr id="62" name="Up Arrow 41"/>
          <p:cNvSpPr>
            <a:spLocks noChangeArrowheads="1"/>
          </p:cNvSpPr>
          <p:nvPr/>
        </p:nvSpPr>
        <p:spPr bwMode="auto">
          <a:xfrm>
            <a:off x="4521180" y="930329"/>
            <a:ext cx="314325" cy="227967"/>
          </a:xfrm>
          <a:prstGeom prst="upArrow">
            <a:avLst>
              <a:gd name="adj1" fmla="val 50000"/>
              <a:gd name="adj2" fmla="val 50000"/>
            </a:avLst>
          </a:prstGeom>
          <a:solidFill>
            <a:schemeClr val="accent1"/>
          </a:solidFill>
          <a:ln w="9525" algn="ctr">
            <a:solidFill>
              <a:schemeClr val="tx1"/>
            </a:solidFill>
            <a:round/>
            <a:headEnd/>
            <a:tailEnd/>
          </a:ln>
        </p:spPr>
        <p:txBody>
          <a:bodyPr lIns="73152" tIns="73152" rIns="73152" bIns="73152" anchor="ctr"/>
          <a:lstStyle/>
          <a:p>
            <a:endParaRPr lang="en-US">
              <a:latin typeface="Calibri" pitchFamily="34" charset="0"/>
              <a:cs typeface="Calibri" pitchFamily="34" charset="0"/>
            </a:endParaRPr>
          </a:p>
        </p:txBody>
      </p:sp>
      <p:sp>
        <p:nvSpPr>
          <p:cNvPr id="65" name="TextBox 64"/>
          <p:cNvSpPr txBox="1"/>
          <p:nvPr/>
        </p:nvSpPr>
        <p:spPr>
          <a:xfrm>
            <a:off x="5306021" y="916830"/>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73" name="Bent-Up Arrow 72"/>
          <p:cNvSpPr/>
          <p:nvPr/>
        </p:nvSpPr>
        <p:spPr bwMode="auto">
          <a:xfrm flipH="1">
            <a:off x="504973" y="2109852"/>
            <a:ext cx="3003108" cy="3434452"/>
          </a:xfrm>
          <a:prstGeom prst="bentUpArrow">
            <a:avLst>
              <a:gd name="adj1" fmla="val 28408"/>
              <a:gd name="adj2" fmla="val 25000"/>
              <a:gd name="adj3" fmla="val 25000"/>
            </a:avLst>
          </a:prstGeom>
          <a:solidFill>
            <a:schemeClr val="accent1"/>
          </a:solidFill>
          <a:ln w="9525" cap="flat" cmpd="sng" algn="ctr">
            <a:solidFill>
              <a:schemeClr val="tx1"/>
            </a:solidFill>
            <a:prstDash val="solid"/>
            <a:round/>
            <a:headEnd type="none" w="med" len="med"/>
            <a:tailEnd type="none" w="med" len="med"/>
          </a:ln>
          <a:effectLst/>
        </p:spPr>
        <p:txBody>
          <a:bodyPr lIns="73152" tIns="73152" rIns="73152" bIns="73152" anchor="ctr"/>
          <a:lstStyle/>
          <a:p>
            <a:pPr>
              <a:defRPr/>
            </a:pPr>
            <a:endParaRPr lang="en-US">
              <a:latin typeface="Calibri" pitchFamily="34" charset="0"/>
              <a:cs typeface="Calibri" pitchFamily="34" charset="0"/>
            </a:endParaRPr>
          </a:p>
        </p:txBody>
      </p:sp>
      <p:sp>
        <p:nvSpPr>
          <p:cNvPr id="75" name="TextBox 74"/>
          <p:cNvSpPr txBox="1"/>
          <p:nvPr/>
        </p:nvSpPr>
        <p:spPr>
          <a:xfrm>
            <a:off x="1150073" y="4774926"/>
            <a:ext cx="1894788" cy="738664"/>
          </a:xfrm>
          <a:prstGeom prst="rect">
            <a:avLst/>
          </a:prstGeom>
          <a:noFill/>
        </p:spPr>
        <p:txBody>
          <a:bodyPr wrap="square" rtlCol="0">
            <a:spAutoFit/>
          </a:bodyPr>
          <a:lstStyle/>
          <a:p>
            <a:r>
              <a:rPr lang="en-US" sz="1400" dirty="0" smtClean="0">
                <a:solidFill>
                  <a:srgbClr val="FF0000"/>
                </a:solidFill>
                <a:latin typeface="Calibri" pitchFamily="34" charset="0"/>
                <a:cs typeface="Calibri" pitchFamily="34" charset="0"/>
              </a:rPr>
              <a:t>Carrier vessel transport to Hong Kong (Price? Volume? # of vessels?)</a:t>
            </a:r>
            <a:endParaRPr lang="en-US" sz="1400" dirty="0">
              <a:solidFill>
                <a:srgbClr val="FF0000"/>
              </a:solidFill>
              <a:latin typeface="Calibri" pitchFamily="34" charset="0"/>
              <a:cs typeface="Calibri" pitchFamily="34" charset="0"/>
            </a:endParaRPr>
          </a:p>
        </p:txBody>
      </p:sp>
      <p:sp>
        <p:nvSpPr>
          <p:cNvPr id="76" name="TextBox 75"/>
          <p:cNvSpPr txBox="1"/>
          <p:nvPr/>
        </p:nvSpPr>
        <p:spPr>
          <a:xfrm>
            <a:off x="5689740" y="5271038"/>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77" name="TextBox 76"/>
          <p:cNvSpPr txBox="1"/>
          <p:nvPr/>
        </p:nvSpPr>
        <p:spPr>
          <a:xfrm>
            <a:off x="5709533" y="4503889"/>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
        <p:nvSpPr>
          <p:cNvPr id="78" name="TextBox 77"/>
          <p:cNvSpPr txBox="1"/>
          <p:nvPr/>
        </p:nvSpPr>
        <p:spPr>
          <a:xfrm>
            <a:off x="5718021" y="3640057"/>
            <a:ext cx="534122" cy="261610"/>
          </a:xfrm>
          <a:prstGeom prst="rect">
            <a:avLst/>
          </a:prstGeom>
          <a:noFill/>
        </p:spPr>
        <p:txBody>
          <a:bodyPr wrap="none" rtlCol="0">
            <a:spAutoFit/>
          </a:bodyPr>
          <a:lstStyle/>
          <a:p>
            <a:r>
              <a:rPr lang="en-US" sz="1100" dirty="0" smtClean="0">
                <a:latin typeface="Calibri" pitchFamily="34" charset="0"/>
                <a:cs typeface="Calibri" pitchFamily="34" charset="0"/>
              </a:rPr>
              <a:t>Price?</a:t>
            </a:r>
            <a:endParaRPr lang="en-US" sz="1100" dirty="0">
              <a:latin typeface="Calibri" pitchFamily="34" charset="0"/>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292388"/>
          </a:xfrm>
        </p:spPr>
        <p:txBody>
          <a:bodyPr/>
          <a:lstStyle/>
          <a:p>
            <a:r>
              <a:rPr lang="en-US" dirty="0" smtClean="0">
                <a:cs typeface="Calibri" pitchFamily="34" charset="0"/>
              </a:rPr>
              <a:t>Questions </a:t>
            </a:r>
            <a:r>
              <a:rPr lang="en-US" dirty="0" smtClean="0">
                <a:cs typeface="Calibri" pitchFamily="34" charset="0"/>
              </a:rPr>
              <a:t>for the</a:t>
            </a:r>
            <a:r>
              <a:rPr lang="en-US" dirty="0" smtClean="0">
                <a:cs typeface="Calibri" pitchFamily="34" charset="0"/>
              </a:rPr>
              <a:t> </a:t>
            </a:r>
            <a:r>
              <a:rPr lang="en-US" dirty="0" smtClean="0">
                <a:cs typeface="Calibri" pitchFamily="34" charset="0"/>
              </a:rPr>
              <a:t>Indonesia Breakout </a:t>
            </a:r>
            <a:r>
              <a:rPr lang="en-US" dirty="0" smtClean="0">
                <a:cs typeface="Calibri" pitchFamily="34" charset="0"/>
              </a:rPr>
              <a:t>Group</a:t>
            </a:r>
            <a:endParaRPr lang="en-US" dirty="0">
              <a:cs typeface="Calibri" pitchFamily="34" charset="0"/>
            </a:endParaRPr>
          </a:p>
        </p:txBody>
      </p:sp>
      <p:sp>
        <p:nvSpPr>
          <p:cNvPr id="3" name="Slide Number Placeholder 2"/>
          <p:cNvSpPr>
            <a:spLocks noGrp="1"/>
          </p:cNvSpPr>
          <p:nvPr>
            <p:ph type="sldNum" sz="quarter" idx="10"/>
          </p:nvPr>
        </p:nvSpPr>
        <p:spPr>
          <a:xfrm>
            <a:off x="8671877" y="6491288"/>
            <a:ext cx="65723" cy="153888"/>
          </a:xfrm>
        </p:spPr>
        <p:txBody>
          <a:bodyPr/>
          <a:lstStyle/>
          <a:p>
            <a:pPr>
              <a:defRPr/>
            </a:pPr>
            <a:fld id="{00D9DE74-64DB-4435-BD7F-5D6ADBBF37E2}" type="slidenum">
              <a:rPr lang="en-US" smtClean="0">
                <a:latin typeface="Calibri" pitchFamily="34" charset="0"/>
                <a:cs typeface="Calibri" pitchFamily="34" charset="0"/>
              </a:rPr>
              <a:pPr>
                <a:defRPr/>
              </a:pPr>
              <a:t>24</a:t>
            </a:fld>
            <a:endParaRPr lang="en-US">
              <a:latin typeface="Calibri" pitchFamily="34" charset="0"/>
              <a:cs typeface="Calibri" pitchFamily="34" charset="0"/>
            </a:endParaRPr>
          </a:p>
        </p:txBody>
      </p:sp>
      <p:sp>
        <p:nvSpPr>
          <p:cNvPr id="4" name="TextBox 3"/>
          <p:cNvSpPr txBox="1"/>
          <p:nvPr/>
        </p:nvSpPr>
        <p:spPr>
          <a:xfrm>
            <a:off x="269789" y="914239"/>
            <a:ext cx="8186053" cy="5693865"/>
          </a:xfrm>
          <a:prstGeom prst="rect">
            <a:avLst/>
          </a:prstGeom>
          <a:noFill/>
        </p:spPr>
        <p:txBody>
          <a:bodyPr wrap="square" rtlCol="0">
            <a:spAutoFit/>
          </a:bodyPr>
          <a:lstStyle/>
          <a:p>
            <a:pPr algn="l">
              <a:buFont typeface="Arial" pitchFamily="34" charset="0"/>
              <a:buChar char="•"/>
            </a:pPr>
            <a:r>
              <a:rPr lang="en-US" sz="1400" dirty="0" smtClean="0">
                <a:latin typeface="Calibri" pitchFamily="34" charset="0"/>
                <a:cs typeface="Calibri" pitchFamily="34" charset="0"/>
              </a:rPr>
              <a:t> Can we estimate price or volume of LRFF at any step of the chain?</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How many people/businesses operate at each step of the chain? Is there much consolidations?</a:t>
            </a: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We’ve been told that production is moving toward Eastern Indonesia. Is this true? Any sense of the relative share of production coming from different parts of Indonesia?</a:t>
            </a:r>
            <a:endParaRPr lang="en-US" sz="1400" dirty="0" smtClean="0">
              <a:latin typeface="Calibri" pitchFamily="34" charset="0"/>
              <a:cs typeface="Calibri" pitchFamily="34" charset="0"/>
            </a:endParaRP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a:t>
            </a:r>
            <a:r>
              <a:rPr lang="en-US" sz="1400" dirty="0" smtClean="0">
                <a:latin typeface="Calibri" pitchFamily="34" charset="0"/>
                <a:cs typeface="Calibri" pitchFamily="34" charset="0"/>
              </a:rPr>
              <a:t>What fraction of</a:t>
            </a:r>
            <a:r>
              <a:rPr lang="en-US" sz="1400" dirty="0" smtClean="0">
                <a:latin typeface="Calibri" pitchFamily="34" charset="0"/>
                <a:cs typeface="Calibri" pitchFamily="34" charset="0"/>
              </a:rPr>
              <a:t> exports from </a:t>
            </a:r>
            <a:r>
              <a:rPr lang="en-US" sz="1400" dirty="0" smtClean="0">
                <a:latin typeface="Calibri" pitchFamily="34" charset="0"/>
                <a:cs typeface="Calibri" pitchFamily="34" charset="0"/>
              </a:rPr>
              <a:t>Indonesia </a:t>
            </a:r>
            <a:r>
              <a:rPr lang="en-US" sz="1400" dirty="0" smtClean="0">
                <a:latin typeface="Calibri" pitchFamily="34" charset="0"/>
                <a:cs typeface="Calibri" pitchFamily="34" charset="0"/>
              </a:rPr>
              <a:t>do we think does not go to Hong Kong? E.g</a:t>
            </a:r>
            <a:r>
              <a:rPr lang="en-US" sz="1400" dirty="0" smtClean="0">
                <a:latin typeface="Calibri" pitchFamily="34" charset="0"/>
                <a:cs typeface="Calibri" pitchFamily="34" charset="0"/>
              </a:rPr>
              <a:t>. what share or amount do we think is shipped directly to</a:t>
            </a:r>
            <a:endParaRPr lang="en-US" sz="1400" dirty="0" smtClean="0">
              <a:latin typeface="Calibri" pitchFamily="34" charset="0"/>
              <a:cs typeface="Calibri" pitchFamily="34" charset="0"/>
            </a:endParaRPr>
          </a:p>
          <a:p>
            <a:pPr lvl="1" algn="l">
              <a:buFont typeface="Arial" pitchFamily="34" charset="0"/>
              <a:buChar char="•"/>
            </a:pPr>
            <a:r>
              <a:rPr lang="en-US" sz="1400" dirty="0" smtClean="0">
                <a:latin typeface="Calibri" pitchFamily="34" charset="0"/>
                <a:cs typeface="Calibri" pitchFamily="34" charset="0"/>
              </a:rPr>
              <a:t> China	______________%</a:t>
            </a:r>
          </a:p>
          <a:p>
            <a:pPr lvl="1" algn="l">
              <a:buFont typeface="Arial" pitchFamily="34" charset="0"/>
              <a:buChar char="•"/>
            </a:pPr>
            <a:r>
              <a:rPr lang="en-US" sz="1400" dirty="0" smtClean="0">
                <a:latin typeface="Calibri" pitchFamily="34" charset="0"/>
                <a:cs typeface="Calibri" pitchFamily="34" charset="0"/>
              </a:rPr>
              <a:t> Taiwan	______________%</a:t>
            </a:r>
          </a:p>
          <a:p>
            <a:pPr lvl="1" algn="l">
              <a:buFont typeface="Arial" pitchFamily="34" charset="0"/>
              <a:buChar char="•"/>
            </a:pPr>
            <a:r>
              <a:rPr lang="en-US" sz="1400" dirty="0" smtClean="0">
                <a:latin typeface="Calibri" pitchFamily="34" charset="0"/>
                <a:cs typeface="Calibri" pitchFamily="34" charset="0"/>
              </a:rPr>
              <a:t> Singapore	______________%</a:t>
            </a:r>
          </a:p>
          <a:p>
            <a:pPr lvl="1" algn="l">
              <a:buFont typeface="Arial" pitchFamily="34" charset="0"/>
              <a:buChar char="•"/>
            </a:pPr>
            <a:r>
              <a:rPr lang="en-US" sz="1400" dirty="0" smtClean="0">
                <a:latin typeface="Calibri" pitchFamily="34" charset="0"/>
                <a:cs typeface="Calibri" pitchFamily="34" charset="0"/>
              </a:rPr>
              <a:t> Japan	______________%</a:t>
            </a:r>
          </a:p>
          <a:p>
            <a:pPr marL="457200" lvl="2" algn="l">
              <a:buFont typeface="Arial" pitchFamily="34" charset="0"/>
              <a:buChar char="•"/>
            </a:pPr>
            <a:r>
              <a:rPr lang="en-US" sz="1400" dirty="0" smtClean="0">
                <a:latin typeface="Calibri" pitchFamily="34" charset="0"/>
                <a:cs typeface="Calibri" pitchFamily="34" charset="0"/>
              </a:rPr>
              <a:t> Others?	______________%</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To what extent do you trust the data reported to</a:t>
            </a:r>
            <a:r>
              <a:rPr lang="en-US" sz="1400" dirty="0" smtClean="0">
                <a:latin typeface="Calibri" pitchFamily="34" charset="0"/>
                <a:cs typeface="Calibri" pitchFamily="34" charset="0"/>
              </a:rPr>
              <a:t> the official Indonesia export data?</a:t>
            </a: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Is there any domestic consumption of LRFF within Indonesia?</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Is there much vertical integration in the industry? Are there patronage systems still in play?</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Who has the power in the supply chain?</a:t>
            </a:r>
            <a:r>
              <a:rPr lang="en-US" sz="1400" dirty="0" smtClean="0">
                <a:latin typeface="Calibri" pitchFamily="34" charset="0"/>
                <a:cs typeface="Calibri" pitchFamily="34" charset="0"/>
              </a:rPr>
              <a:t> </a:t>
            </a:r>
          </a:p>
          <a:p>
            <a:pPr algn="l">
              <a:buFont typeface="Arial" pitchFamily="34" charset="0"/>
              <a:buChar char="•"/>
            </a:pPr>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Who </a:t>
            </a:r>
            <a:r>
              <a:rPr lang="en-US" sz="1400" dirty="0" smtClean="0">
                <a:latin typeface="Calibri" pitchFamily="34" charset="0"/>
                <a:cs typeface="Calibri" pitchFamily="34" charset="0"/>
              </a:rPr>
              <a:t>makes the most </a:t>
            </a:r>
            <a:r>
              <a:rPr lang="en-US" sz="1400" dirty="0" smtClean="0">
                <a:latin typeface="Calibri" pitchFamily="34" charset="0"/>
                <a:cs typeface="Calibri" pitchFamily="34" charset="0"/>
              </a:rPr>
              <a:t>profit?</a:t>
            </a:r>
            <a:endParaRPr lang="en-US" sz="1400" dirty="0" smtClean="0">
              <a:latin typeface="Calibri" pitchFamily="34" charset="0"/>
              <a:cs typeface="Calibri" pitchFamily="34" charset="0"/>
            </a:endParaRPr>
          </a:p>
          <a:p>
            <a:pPr algn="l">
              <a:buFont typeface="Arial" pitchFamily="34" charset="0"/>
              <a:buChar char="•"/>
            </a:pPr>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Slide Number Placeholder 2"/>
          <p:cNvSpPr>
            <a:spLocks noGrp="1"/>
          </p:cNvSpPr>
          <p:nvPr>
            <p:ph type="sldNum" sz="quarter" idx="10"/>
          </p:nvPr>
        </p:nvSpPr>
        <p:spPr>
          <a:noFill/>
        </p:spPr>
        <p:txBody>
          <a:bodyPr/>
          <a:lstStyle/>
          <a:p>
            <a:fld id="{3DD3A863-92F7-4BF0-B2F6-C736FCEB3D7C}" type="slidenum">
              <a:rPr lang="en-US"/>
              <a:pPr/>
              <a:t>25</a:t>
            </a:fld>
            <a:endParaRPr lang="en-US"/>
          </a:p>
        </p:txBody>
      </p:sp>
      <p:sp>
        <p:nvSpPr>
          <p:cNvPr id="6147" name="Rectangle 22"/>
          <p:cNvSpPr>
            <a:spLocks noGrp="1" noChangeArrowheads="1"/>
          </p:cNvSpPr>
          <p:nvPr>
            <p:ph type="title"/>
            <p:custDataLst>
              <p:tags r:id="rId2"/>
            </p:custDataLst>
          </p:nvPr>
        </p:nvSpPr>
        <p:spPr>
          <a:xfrm>
            <a:off x="119063" y="230188"/>
            <a:ext cx="8618537" cy="292388"/>
          </a:xfrm>
        </p:spPr>
        <p:txBody>
          <a:bodyPr/>
          <a:lstStyle/>
          <a:p>
            <a:pPr eaLnBrk="1" hangingPunct="1"/>
            <a:r>
              <a:rPr lang="en-US" dirty="0" smtClean="0"/>
              <a:t>SLIDES FOR THE AFTERNOON SESSION</a:t>
            </a:r>
            <a:endParaRPr lang="en-US" dirty="0" smtClean="0"/>
          </a:p>
        </p:txBody>
      </p:sp>
    </p:spTree>
    <p:custDataLst>
      <p:tags r:id="rId1"/>
    </p:custData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292388"/>
          </a:xfrm>
        </p:spPr>
        <p:txBody>
          <a:bodyPr/>
          <a:lstStyle/>
          <a:p>
            <a:r>
              <a:rPr lang="en-US" dirty="0" smtClean="0">
                <a:cs typeface="Calibri" pitchFamily="34" charset="0"/>
              </a:rPr>
              <a:t>Generalized value chain of live reef food fish trade</a:t>
            </a:r>
            <a:endParaRPr lang="en-US" dirty="0">
              <a:solidFill>
                <a:schemeClr val="tx1"/>
              </a:solidFill>
              <a:cs typeface="Calibri" pitchFamily="34" charset="0"/>
            </a:endParaRPr>
          </a:p>
        </p:txBody>
      </p:sp>
      <p:sp>
        <p:nvSpPr>
          <p:cNvPr id="3" name="Slide Number Placeholder 2"/>
          <p:cNvSpPr>
            <a:spLocks noGrp="1"/>
          </p:cNvSpPr>
          <p:nvPr>
            <p:ph type="sldNum" sz="quarter" idx="10"/>
          </p:nvPr>
        </p:nvSpPr>
        <p:spPr>
          <a:xfrm>
            <a:off x="8671877" y="6491288"/>
            <a:ext cx="65723" cy="153888"/>
          </a:xfrm>
        </p:spPr>
        <p:txBody>
          <a:bodyPr/>
          <a:lstStyle/>
          <a:p>
            <a:pPr>
              <a:defRPr/>
            </a:pPr>
            <a:fld id="{00D9DE74-64DB-4435-BD7F-5D6ADBBF37E2}" type="slidenum">
              <a:rPr lang="en-US" smtClean="0">
                <a:latin typeface="Calibri" pitchFamily="34" charset="0"/>
                <a:cs typeface="Calibri" pitchFamily="34" charset="0"/>
              </a:rPr>
              <a:pPr>
                <a:defRPr/>
              </a:pPr>
              <a:t>26</a:t>
            </a:fld>
            <a:endParaRPr lang="en-US">
              <a:latin typeface="Calibri" pitchFamily="34" charset="0"/>
              <a:cs typeface="Calibri" pitchFamily="34" charset="0"/>
            </a:endParaRPr>
          </a:p>
        </p:txBody>
      </p:sp>
      <p:sp>
        <p:nvSpPr>
          <p:cNvPr id="31" name="TextBox 30"/>
          <p:cNvSpPr txBox="1"/>
          <p:nvPr/>
        </p:nvSpPr>
        <p:spPr>
          <a:xfrm>
            <a:off x="119063" y="6017623"/>
            <a:ext cx="8462962" cy="230832"/>
          </a:xfrm>
          <a:prstGeom prst="rect">
            <a:avLst/>
          </a:prstGeom>
          <a:noFill/>
        </p:spPr>
        <p:txBody>
          <a:bodyPr wrap="square" rtlCol="0">
            <a:spAutoFit/>
          </a:bodyPr>
          <a:lstStyle/>
          <a:p>
            <a:pPr algn="l"/>
            <a:r>
              <a:rPr lang="en-US" sz="900" dirty="0" smtClean="0">
                <a:latin typeface="Calibri" pitchFamily="34" charset="0"/>
                <a:cs typeface="Calibri" pitchFamily="34" charset="0"/>
              </a:rPr>
              <a:t>Source: Sadovy et. </a:t>
            </a:r>
            <a:r>
              <a:rPr lang="en-US" sz="900" dirty="0">
                <a:latin typeface="Calibri" pitchFamily="34" charset="0"/>
                <a:cs typeface="Calibri" pitchFamily="34" charset="0"/>
              </a:rPr>
              <a:t>a</a:t>
            </a:r>
            <a:r>
              <a:rPr lang="en-US" sz="900" dirty="0" smtClean="0">
                <a:latin typeface="Calibri" pitchFamily="34" charset="0"/>
                <a:cs typeface="Calibri" pitchFamily="34" charset="0"/>
              </a:rPr>
              <a:t>l. 2003 Pgs. 3-4; LRFF workshop 2 Pg. 97 – Muldoon, Johnston – hypothetical boxed values</a:t>
            </a:r>
            <a:endParaRPr lang="en-US" sz="900" dirty="0">
              <a:latin typeface="Calibri" pitchFamily="34" charset="0"/>
              <a:cs typeface="Calibri" pitchFamily="34" charset="0"/>
            </a:endParaRPr>
          </a:p>
        </p:txBody>
      </p:sp>
      <p:grpSp>
        <p:nvGrpSpPr>
          <p:cNvPr id="4" name="Group 46"/>
          <p:cNvGrpSpPr/>
          <p:nvPr/>
        </p:nvGrpSpPr>
        <p:grpSpPr>
          <a:xfrm>
            <a:off x="-47080" y="653142"/>
            <a:ext cx="8825457" cy="5270125"/>
            <a:chOff x="-47080" y="516582"/>
            <a:chExt cx="8825457" cy="5406686"/>
          </a:xfrm>
        </p:grpSpPr>
        <p:sp>
          <p:nvSpPr>
            <p:cNvPr id="5" name="Rectangle 4"/>
            <p:cNvSpPr/>
            <p:nvPr/>
          </p:nvSpPr>
          <p:spPr>
            <a:xfrm>
              <a:off x="1611086" y="5503406"/>
              <a:ext cx="7167291" cy="4198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Marine fishers (85-90%)</a:t>
              </a:r>
              <a:endParaRPr lang="en-US" dirty="0">
                <a:solidFill>
                  <a:schemeClr val="tx1"/>
                </a:solidFill>
                <a:latin typeface="Calibri" pitchFamily="34" charset="0"/>
                <a:cs typeface="Calibri" pitchFamily="34" charset="0"/>
              </a:endParaRPr>
            </a:p>
          </p:txBody>
        </p:sp>
        <p:sp>
          <p:nvSpPr>
            <p:cNvPr id="6" name="Rectangle 5"/>
            <p:cNvSpPr/>
            <p:nvPr/>
          </p:nvSpPr>
          <p:spPr>
            <a:xfrm>
              <a:off x="3581401" y="4623246"/>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1</a:t>
              </a:r>
              <a:r>
                <a:rPr lang="en-US" baseline="30000" dirty="0" smtClean="0">
                  <a:solidFill>
                    <a:schemeClr val="tx1"/>
                  </a:solidFill>
                  <a:latin typeface="Calibri" pitchFamily="34" charset="0"/>
                  <a:cs typeface="Calibri" pitchFamily="34" charset="0"/>
                </a:rPr>
                <a:t>st</a:t>
              </a:r>
              <a:r>
                <a:rPr lang="en-US" dirty="0" smtClean="0">
                  <a:solidFill>
                    <a:schemeClr val="tx1"/>
                  </a:solidFill>
                  <a:latin typeface="Calibri" pitchFamily="34" charset="0"/>
                  <a:cs typeface="Calibri" pitchFamily="34" charset="0"/>
                </a:rPr>
                <a:t>/2</a:t>
              </a:r>
              <a:r>
                <a:rPr lang="en-US" baseline="30000" dirty="0" smtClean="0">
                  <a:solidFill>
                    <a:schemeClr val="tx1"/>
                  </a:solidFill>
                  <a:latin typeface="Calibri" pitchFamily="34" charset="0"/>
                  <a:cs typeface="Calibri" pitchFamily="34" charset="0"/>
                </a:rPr>
                <a:t>nd</a:t>
              </a:r>
              <a:r>
                <a:rPr lang="en-US" dirty="0" smtClean="0">
                  <a:solidFill>
                    <a:schemeClr val="tx1"/>
                  </a:solidFill>
                  <a:latin typeface="Calibri" pitchFamily="34" charset="0"/>
                  <a:cs typeface="Calibri" pitchFamily="34" charset="0"/>
                </a:rPr>
                <a:t> buyer</a:t>
              </a:r>
              <a:endParaRPr lang="en-US" dirty="0">
                <a:solidFill>
                  <a:schemeClr val="tx1"/>
                </a:solidFill>
                <a:latin typeface="Calibri" pitchFamily="34" charset="0"/>
                <a:cs typeface="Calibri" pitchFamily="34" charset="0"/>
              </a:endParaRPr>
            </a:p>
          </p:txBody>
        </p:sp>
        <p:sp>
          <p:nvSpPr>
            <p:cNvPr id="7" name="Rectangle 6"/>
            <p:cNvSpPr/>
            <p:nvPr/>
          </p:nvSpPr>
          <p:spPr>
            <a:xfrm>
              <a:off x="3581401" y="3790967"/>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Exporter</a:t>
              </a:r>
              <a:endParaRPr lang="en-US" dirty="0">
                <a:solidFill>
                  <a:schemeClr val="tx1"/>
                </a:solidFill>
                <a:latin typeface="Calibri" pitchFamily="34" charset="0"/>
                <a:cs typeface="Calibri" pitchFamily="34" charset="0"/>
              </a:endParaRPr>
            </a:p>
          </p:txBody>
        </p:sp>
        <p:sp>
          <p:nvSpPr>
            <p:cNvPr id="8" name="Rectangle 7"/>
            <p:cNvSpPr/>
            <p:nvPr/>
          </p:nvSpPr>
          <p:spPr>
            <a:xfrm>
              <a:off x="3573288" y="2874110"/>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Importer</a:t>
              </a:r>
              <a:endParaRPr lang="en-US" dirty="0">
                <a:solidFill>
                  <a:schemeClr val="tx1"/>
                </a:solidFill>
                <a:latin typeface="Calibri" pitchFamily="34" charset="0"/>
                <a:cs typeface="Calibri" pitchFamily="34" charset="0"/>
              </a:endParaRPr>
            </a:p>
          </p:txBody>
        </p:sp>
        <p:sp>
          <p:nvSpPr>
            <p:cNvPr id="9" name="Rectangle 8"/>
            <p:cNvSpPr/>
            <p:nvPr/>
          </p:nvSpPr>
          <p:spPr>
            <a:xfrm>
              <a:off x="3573288" y="2074336"/>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Wholesaler</a:t>
              </a:r>
              <a:endParaRPr lang="en-US" dirty="0">
                <a:solidFill>
                  <a:schemeClr val="tx1"/>
                </a:solidFill>
                <a:latin typeface="Calibri" pitchFamily="34" charset="0"/>
                <a:cs typeface="Calibri" pitchFamily="34" charset="0"/>
              </a:endParaRPr>
            </a:p>
          </p:txBody>
        </p:sp>
        <p:sp>
          <p:nvSpPr>
            <p:cNvPr id="10" name="Rectangle 9"/>
            <p:cNvSpPr/>
            <p:nvPr/>
          </p:nvSpPr>
          <p:spPr>
            <a:xfrm>
              <a:off x="3558086" y="1330713"/>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Retailer</a:t>
              </a:r>
              <a:endParaRPr lang="en-US" dirty="0">
                <a:solidFill>
                  <a:schemeClr val="tx1"/>
                </a:solidFill>
                <a:latin typeface="Calibri" pitchFamily="34" charset="0"/>
                <a:cs typeface="Calibri" pitchFamily="34" charset="0"/>
              </a:endParaRPr>
            </a:p>
          </p:txBody>
        </p:sp>
        <p:sp>
          <p:nvSpPr>
            <p:cNvPr id="11" name="Rectangle 10"/>
            <p:cNvSpPr/>
            <p:nvPr/>
          </p:nvSpPr>
          <p:spPr>
            <a:xfrm>
              <a:off x="3548659" y="516582"/>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Consumer</a:t>
              </a:r>
              <a:endParaRPr lang="en-US" dirty="0">
                <a:solidFill>
                  <a:schemeClr val="tx1"/>
                </a:solidFill>
                <a:latin typeface="Calibri" pitchFamily="34" charset="0"/>
                <a:cs typeface="Calibri" pitchFamily="34" charset="0"/>
              </a:endParaRPr>
            </a:p>
          </p:txBody>
        </p:sp>
        <p:sp>
          <p:nvSpPr>
            <p:cNvPr id="12" name="Rectangle 11"/>
            <p:cNvSpPr/>
            <p:nvPr/>
          </p:nvSpPr>
          <p:spPr>
            <a:xfrm>
              <a:off x="6039394" y="3732335"/>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Stopover</a:t>
              </a:r>
              <a:endParaRPr lang="en-US" dirty="0">
                <a:solidFill>
                  <a:schemeClr val="tx1"/>
                </a:solidFill>
                <a:latin typeface="Calibri" pitchFamily="34" charset="0"/>
                <a:cs typeface="Calibri" pitchFamily="34" charset="0"/>
              </a:endParaRPr>
            </a:p>
          </p:txBody>
        </p:sp>
        <p:sp>
          <p:nvSpPr>
            <p:cNvPr id="13" name="Rectangle 12"/>
            <p:cNvSpPr/>
            <p:nvPr/>
          </p:nvSpPr>
          <p:spPr>
            <a:xfrm>
              <a:off x="1875178" y="4176375"/>
              <a:ext cx="1199606" cy="53982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Stopover</a:t>
              </a:r>
              <a:endParaRPr lang="en-US" dirty="0">
                <a:solidFill>
                  <a:schemeClr val="tx1"/>
                </a:solidFill>
                <a:latin typeface="Calibri" pitchFamily="34" charset="0"/>
                <a:cs typeface="Calibri" pitchFamily="34" charset="0"/>
              </a:endParaRPr>
            </a:p>
          </p:txBody>
        </p:sp>
        <p:sp>
          <p:nvSpPr>
            <p:cNvPr id="14" name="Rectangle 13"/>
            <p:cNvSpPr/>
            <p:nvPr/>
          </p:nvSpPr>
          <p:spPr>
            <a:xfrm>
              <a:off x="6047511" y="1761435"/>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Distributor</a:t>
              </a:r>
              <a:endParaRPr lang="en-US" dirty="0">
                <a:solidFill>
                  <a:schemeClr val="tx1"/>
                </a:solidFill>
                <a:latin typeface="Calibri" pitchFamily="34" charset="0"/>
                <a:cs typeface="Calibri" pitchFamily="34" charset="0"/>
              </a:endParaRPr>
            </a:p>
          </p:txBody>
        </p:sp>
        <p:sp>
          <p:nvSpPr>
            <p:cNvPr id="16" name="TextBox 15"/>
            <p:cNvSpPr txBox="1"/>
            <p:nvPr/>
          </p:nvSpPr>
          <p:spPr>
            <a:xfrm>
              <a:off x="6796454" y="5192890"/>
              <a:ext cx="822960" cy="246221"/>
            </a:xfrm>
            <a:prstGeom prst="rect">
              <a:avLst/>
            </a:prstGeom>
            <a:noFill/>
            <a:ln>
              <a:noFill/>
            </a:ln>
          </p:spPr>
          <p:txBody>
            <a:bodyPr wrap="square" rtlCol="0">
              <a:spAutoFit/>
            </a:bodyPr>
            <a:lstStyle/>
            <a:p>
              <a:r>
                <a:rPr lang="en-US" sz="1000" dirty="0" smtClean="0">
                  <a:latin typeface="Calibri" pitchFamily="34" charset="0"/>
                  <a:cs typeface="Calibri" pitchFamily="34" charset="0"/>
                </a:rPr>
                <a:t>(50-70%)</a:t>
              </a:r>
              <a:endParaRPr lang="en-US" sz="1000" dirty="0">
                <a:latin typeface="Calibri" pitchFamily="34" charset="0"/>
                <a:cs typeface="Calibri" pitchFamily="34" charset="0"/>
              </a:endParaRPr>
            </a:p>
          </p:txBody>
        </p:sp>
        <p:sp>
          <p:nvSpPr>
            <p:cNvPr id="17" name="Up Arrow 16"/>
            <p:cNvSpPr/>
            <p:nvPr/>
          </p:nvSpPr>
          <p:spPr>
            <a:xfrm>
              <a:off x="2474981" y="4716199"/>
              <a:ext cx="133754" cy="787208"/>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18" name="TextBox 17"/>
            <p:cNvSpPr txBox="1"/>
            <p:nvPr/>
          </p:nvSpPr>
          <p:spPr>
            <a:xfrm>
              <a:off x="1734095" y="5192890"/>
              <a:ext cx="874639" cy="246221"/>
            </a:xfrm>
            <a:prstGeom prst="rect">
              <a:avLst/>
            </a:prstGeom>
            <a:noFill/>
            <a:ln>
              <a:noFill/>
            </a:ln>
          </p:spPr>
          <p:txBody>
            <a:bodyPr wrap="square" rtlCol="0">
              <a:spAutoFit/>
            </a:bodyPr>
            <a:lstStyle/>
            <a:p>
              <a:r>
                <a:rPr lang="en-US" sz="1000" dirty="0" smtClean="0">
                  <a:latin typeface="Calibri" pitchFamily="34" charset="0"/>
                  <a:cs typeface="Calibri" pitchFamily="34" charset="0"/>
                </a:rPr>
                <a:t>(15-40%)</a:t>
              </a:r>
              <a:endParaRPr lang="en-US" sz="1000" dirty="0">
                <a:latin typeface="Calibri" pitchFamily="34" charset="0"/>
                <a:cs typeface="Calibri" pitchFamily="34" charset="0"/>
              </a:endParaRPr>
            </a:p>
          </p:txBody>
        </p:sp>
        <p:sp>
          <p:nvSpPr>
            <p:cNvPr id="19" name="Up Arrow 18"/>
            <p:cNvSpPr/>
            <p:nvPr/>
          </p:nvSpPr>
          <p:spPr>
            <a:xfrm>
              <a:off x="4250979" y="5163069"/>
              <a:ext cx="146851" cy="340337"/>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21" name="Rectangle 20"/>
            <p:cNvSpPr/>
            <p:nvPr/>
          </p:nvSpPr>
          <p:spPr>
            <a:xfrm>
              <a:off x="263201" y="5503406"/>
              <a:ext cx="1184599" cy="4198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Calibri" pitchFamily="34" charset="0"/>
                  <a:cs typeface="Calibri" pitchFamily="34" charset="0"/>
                </a:rPr>
                <a:t>Aquaculture (10-15%)</a:t>
              </a:r>
              <a:endParaRPr lang="en-US" sz="1400" dirty="0">
                <a:solidFill>
                  <a:schemeClr val="tx1"/>
                </a:solidFill>
                <a:latin typeface="Calibri" pitchFamily="34" charset="0"/>
                <a:cs typeface="Calibri" pitchFamily="34" charset="0"/>
              </a:endParaRPr>
            </a:p>
          </p:txBody>
        </p:sp>
        <p:sp>
          <p:nvSpPr>
            <p:cNvPr id="22" name="Up Arrow 21"/>
            <p:cNvSpPr/>
            <p:nvPr/>
          </p:nvSpPr>
          <p:spPr>
            <a:xfrm>
              <a:off x="4250979" y="4324338"/>
              <a:ext cx="136182" cy="298907"/>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23" name="Up Arrow 22"/>
            <p:cNvSpPr/>
            <p:nvPr/>
          </p:nvSpPr>
          <p:spPr>
            <a:xfrm>
              <a:off x="4250980" y="3413933"/>
              <a:ext cx="136182" cy="377034"/>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26" name="Up Arrow 25"/>
            <p:cNvSpPr/>
            <p:nvPr/>
          </p:nvSpPr>
          <p:spPr>
            <a:xfrm>
              <a:off x="4250979" y="1056405"/>
              <a:ext cx="152401" cy="274308"/>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27" name="Right Arrow 26"/>
            <p:cNvSpPr/>
            <p:nvPr/>
          </p:nvSpPr>
          <p:spPr>
            <a:xfrm rot="20091538">
              <a:off x="3016834" y="4201642"/>
              <a:ext cx="590949" cy="141033"/>
            </a:xfrm>
            <a:prstGeom prst="right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28" name="Left Arrow 27"/>
            <p:cNvSpPr/>
            <p:nvPr/>
          </p:nvSpPr>
          <p:spPr>
            <a:xfrm>
              <a:off x="4772894" y="3903805"/>
              <a:ext cx="1266500" cy="218403"/>
            </a:xfrm>
            <a:prstGeom prst="left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29" name="Right Arrow 28"/>
            <p:cNvSpPr/>
            <p:nvPr/>
          </p:nvSpPr>
          <p:spPr>
            <a:xfrm rot="20682845">
              <a:off x="4773079" y="2172894"/>
              <a:ext cx="1271179" cy="128400"/>
            </a:xfrm>
            <a:prstGeom prst="right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30" name="Left Arrow 29"/>
            <p:cNvSpPr/>
            <p:nvPr/>
          </p:nvSpPr>
          <p:spPr>
            <a:xfrm rot="1227724">
              <a:off x="4772418" y="1679700"/>
              <a:ext cx="1250576" cy="157748"/>
            </a:xfrm>
            <a:prstGeom prst="left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33" name="Up Arrow 32"/>
            <p:cNvSpPr/>
            <p:nvPr/>
          </p:nvSpPr>
          <p:spPr>
            <a:xfrm>
              <a:off x="6576532" y="4272158"/>
              <a:ext cx="219922" cy="1230696"/>
            </a:xfrm>
            <a:prstGeom prst="upArrow">
              <a:avLst>
                <a:gd name="adj1" fmla="val 42740"/>
                <a:gd name="adj2" fmla="val 50000"/>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34" name="Up Arrow 33"/>
            <p:cNvSpPr/>
            <p:nvPr/>
          </p:nvSpPr>
          <p:spPr>
            <a:xfrm>
              <a:off x="4250979" y="2614159"/>
              <a:ext cx="152401" cy="259951"/>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35" name="Up Arrow 34"/>
            <p:cNvSpPr/>
            <p:nvPr/>
          </p:nvSpPr>
          <p:spPr>
            <a:xfrm>
              <a:off x="4267199" y="1856016"/>
              <a:ext cx="152401" cy="218320"/>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32" name="TextBox 31"/>
            <p:cNvSpPr txBox="1"/>
            <p:nvPr/>
          </p:nvSpPr>
          <p:spPr>
            <a:xfrm>
              <a:off x="6383383" y="5608320"/>
              <a:ext cx="855617"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5-15%</a:t>
              </a:r>
              <a:endParaRPr lang="en-US" sz="1100" dirty="0">
                <a:latin typeface="Calibri" pitchFamily="34" charset="0"/>
                <a:cs typeface="Calibri" pitchFamily="34" charset="0"/>
              </a:endParaRPr>
            </a:p>
          </p:txBody>
        </p:sp>
        <p:sp>
          <p:nvSpPr>
            <p:cNvPr id="36" name="TextBox 35"/>
            <p:cNvSpPr txBox="1"/>
            <p:nvPr/>
          </p:nvSpPr>
          <p:spPr>
            <a:xfrm>
              <a:off x="2876771" y="4764220"/>
              <a:ext cx="771401"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15-25%</a:t>
              </a:r>
              <a:endParaRPr lang="en-US" sz="1100" dirty="0">
                <a:latin typeface="Calibri" pitchFamily="34" charset="0"/>
                <a:cs typeface="Calibri" pitchFamily="34" charset="0"/>
              </a:endParaRPr>
            </a:p>
          </p:txBody>
        </p:sp>
        <p:sp>
          <p:nvSpPr>
            <p:cNvPr id="37" name="TextBox 36"/>
            <p:cNvSpPr txBox="1"/>
            <p:nvPr/>
          </p:nvSpPr>
          <p:spPr>
            <a:xfrm>
              <a:off x="2867344" y="3830607"/>
              <a:ext cx="742407"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10-30%</a:t>
              </a:r>
              <a:endParaRPr lang="en-US" sz="1100" dirty="0">
                <a:latin typeface="Calibri" pitchFamily="34" charset="0"/>
                <a:cs typeface="Calibri" pitchFamily="34" charset="0"/>
              </a:endParaRPr>
            </a:p>
          </p:txBody>
        </p:sp>
        <p:sp>
          <p:nvSpPr>
            <p:cNvPr id="38" name="TextBox 37"/>
            <p:cNvSpPr txBox="1"/>
            <p:nvPr/>
          </p:nvSpPr>
          <p:spPr>
            <a:xfrm>
              <a:off x="2867344" y="2979737"/>
              <a:ext cx="742407"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5-10%</a:t>
              </a:r>
              <a:endParaRPr lang="en-US" sz="1100" dirty="0">
                <a:latin typeface="Calibri" pitchFamily="34" charset="0"/>
                <a:cs typeface="Calibri" pitchFamily="34" charset="0"/>
              </a:endParaRPr>
            </a:p>
          </p:txBody>
        </p:sp>
        <p:sp>
          <p:nvSpPr>
            <p:cNvPr id="39" name="TextBox 38"/>
            <p:cNvSpPr txBox="1"/>
            <p:nvPr/>
          </p:nvSpPr>
          <p:spPr>
            <a:xfrm>
              <a:off x="2867345" y="2196489"/>
              <a:ext cx="742406"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10-15%</a:t>
              </a:r>
              <a:endParaRPr lang="en-US" sz="1100" dirty="0">
                <a:latin typeface="Calibri" pitchFamily="34" charset="0"/>
                <a:cs typeface="Calibri" pitchFamily="34" charset="0"/>
              </a:endParaRPr>
            </a:p>
          </p:txBody>
        </p:sp>
        <p:sp>
          <p:nvSpPr>
            <p:cNvPr id="40" name="TextBox 39"/>
            <p:cNvSpPr txBox="1"/>
            <p:nvPr/>
          </p:nvSpPr>
          <p:spPr>
            <a:xfrm>
              <a:off x="2867344" y="1455737"/>
              <a:ext cx="742406"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30-35%</a:t>
              </a:r>
              <a:endParaRPr lang="en-US" sz="1100" dirty="0">
                <a:latin typeface="Calibri" pitchFamily="34" charset="0"/>
                <a:cs typeface="Calibri" pitchFamily="34" charset="0"/>
              </a:endParaRPr>
            </a:p>
          </p:txBody>
        </p:sp>
        <p:sp>
          <p:nvSpPr>
            <p:cNvPr id="41" name="TextBox 40"/>
            <p:cNvSpPr txBox="1"/>
            <p:nvPr/>
          </p:nvSpPr>
          <p:spPr>
            <a:xfrm>
              <a:off x="119063" y="653143"/>
              <a:ext cx="855617"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X-Y%</a:t>
              </a:r>
              <a:endParaRPr lang="en-US" sz="1100" dirty="0">
                <a:latin typeface="Calibri" pitchFamily="34" charset="0"/>
                <a:cs typeface="Calibri" pitchFamily="34" charset="0"/>
              </a:endParaRPr>
            </a:p>
          </p:txBody>
        </p:sp>
        <p:sp>
          <p:nvSpPr>
            <p:cNvPr id="42" name="TextBox 41"/>
            <p:cNvSpPr txBox="1"/>
            <p:nvPr/>
          </p:nvSpPr>
          <p:spPr>
            <a:xfrm>
              <a:off x="974680" y="653143"/>
              <a:ext cx="1986213" cy="369332"/>
            </a:xfrm>
            <a:prstGeom prst="rect">
              <a:avLst/>
            </a:prstGeom>
            <a:noFill/>
          </p:spPr>
          <p:txBody>
            <a:bodyPr wrap="square" rtlCol="0">
              <a:spAutoFit/>
            </a:bodyPr>
            <a:lstStyle/>
            <a:p>
              <a:pPr algn="l"/>
              <a:r>
                <a:rPr lang="en-US" sz="900" dirty="0" smtClean="0">
                  <a:latin typeface="Calibri" pitchFamily="34" charset="0"/>
                  <a:cs typeface="Calibri" pitchFamily="34" charset="0"/>
                </a:rPr>
                <a:t>= estimated proportion of total value-added retained by intermediary</a:t>
              </a:r>
              <a:endParaRPr lang="en-US" sz="900" dirty="0">
                <a:latin typeface="Calibri" pitchFamily="34" charset="0"/>
                <a:cs typeface="Calibri" pitchFamily="34" charset="0"/>
              </a:endParaRPr>
            </a:p>
          </p:txBody>
        </p:sp>
        <p:sp>
          <p:nvSpPr>
            <p:cNvPr id="43" name="TextBox 42"/>
            <p:cNvSpPr txBox="1"/>
            <p:nvPr/>
          </p:nvSpPr>
          <p:spPr>
            <a:xfrm>
              <a:off x="-47080" y="1160974"/>
              <a:ext cx="1021760" cy="261610"/>
            </a:xfrm>
            <a:prstGeom prst="rect">
              <a:avLst/>
            </a:prstGeom>
            <a:noFill/>
          </p:spPr>
          <p:txBody>
            <a:bodyPr wrap="square" rtlCol="0">
              <a:spAutoFit/>
            </a:bodyPr>
            <a:lstStyle/>
            <a:p>
              <a:r>
                <a:rPr lang="en-US" sz="1100" dirty="0" smtClean="0">
                  <a:latin typeface="Calibri" pitchFamily="34" charset="0"/>
                  <a:cs typeface="Calibri" pitchFamily="34" charset="0"/>
                </a:rPr>
                <a:t>    (X-Y%)</a:t>
              </a:r>
              <a:endParaRPr lang="en-US" sz="1100" dirty="0">
                <a:latin typeface="Calibri" pitchFamily="34" charset="0"/>
                <a:cs typeface="Calibri" pitchFamily="34" charset="0"/>
              </a:endParaRPr>
            </a:p>
          </p:txBody>
        </p:sp>
        <p:sp>
          <p:nvSpPr>
            <p:cNvPr id="44" name="TextBox 43"/>
            <p:cNvSpPr txBox="1"/>
            <p:nvPr/>
          </p:nvSpPr>
          <p:spPr>
            <a:xfrm>
              <a:off x="965253" y="1160974"/>
              <a:ext cx="1986213" cy="230832"/>
            </a:xfrm>
            <a:prstGeom prst="rect">
              <a:avLst/>
            </a:prstGeom>
            <a:noFill/>
          </p:spPr>
          <p:txBody>
            <a:bodyPr wrap="square" rtlCol="0">
              <a:spAutoFit/>
            </a:bodyPr>
            <a:lstStyle/>
            <a:p>
              <a:pPr algn="l"/>
              <a:r>
                <a:rPr lang="en-US" sz="900" dirty="0" smtClean="0">
                  <a:latin typeface="Calibri" pitchFamily="34" charset="0"/>
                  <a:cs typeface="Calibri" pitchFamily="34" charset="0"/>
                </a:rPr>
                <a:t>= percentage of total trade volume</a:t>
              </a:r>
              <a:endParaRPr lang="en-US" sz="900" dirty="0">
                <a:latin typeface="Calibri" pitchFamily="34" charset="0"/>
                <a:cs typeface="Calibri" pitchFamily="34" charset="0"/>
              </a:endParaRPr>
            </a:p>
          </p:txBody>
        </p:sp>
        <p:sp>
          <p:nvSpPr>
            <p:cNvPr id="45" name="Rectangle 44"/>
            <p:cNvSpPr/>
            <p:nvPr/>
          </p:nvSpPr>
          <p:spPr>
            <a:xfrm>
              <a:off x="6080919" y="4623246"/>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1</a:t>
              </a:r>
              <a:r>
                <a:rPr lang="en-US" baseline="30000" dirty="0" smtClean="0">
                  <a:solidFill>
                    <a:schemeClr val="tx1"/>
                  </a:solidFill>
                  <a:latin typeface="Calibri" pitchFamily="34" charset="0"/>
                  <a:cs typeface="Calibri" pitchFamily="34" charset="0"/>
                </a:rPr>
                <a:t>st</a:t>
              </a:r>
              <a:r>
                <a:rPr lang="en-US" dirty="0" smtClean="0">
                  <a:solidFill>
                    <a:schemeClr val="tx1"/>
                  </a:solidFill>
                  <a:latin typeface="Calibri" pitchFamily="34" charset="0"/>
                  <a:cs typeface="Calibri" pitchFamily="34" charset="0"/>
                </a:rPr>
                <a:t> buyer</a:t>
              </a:r>
              <a:endParaRPr lang="en-US" dirty="0">
                <a:solidFill>
                  <a:schemeClr val="tx1"/>
                </a:solidFill>
                <a:latin typeface="Calibri" pitchFamily="34" charset="0"/>
                <a:cs typeface="Calibri" pitchFamily="34" charset="0"/>
              </a:endParaRPr>
            </a:p>
          </p:txBody>
        </p:sp>
        <p:sp>
          <p:nvSpPr>
            <p:cNvPr id="46" name="TextBox 45"/>
            <p:cNvSpPr txBox="1"/>
            <p:nvPr/>
          </p:nvSpPr>
          <p:spPr>
            <a:xfrm>
              <a:off x="4262578" y="5192890"/>
              <a:ext cx="874639" cy="246221"/>
            </a:xfrm>
            <a:prstGeom prst="rect">
              <a:avLst/>
            </a:prstGeom>
            <a:noFill/>
            <a:ln>
              <a:noFill/>
            </a:ln>
          </p:spPr>
          <p:txBody>
            <a:bodyPr wrap="square" rtlCol="0">
              <a:spAutoFit/>
            </a:bodyPr>
            <a:lstStyle/>
            <a:p>
              <a:r>
                <a:rPr lang="en-US" sz="1000" dirty="0" smtClean="0">
                  <a:latin typeface="Calibri" pitchFamily="34" charset="0"/>
                  <a:cs typeface="Calibri" pitchFamily="34" charset="0"/>
                </a:rPr>
                <a:t>(0-35%)</a:t>
              </a:r>
              <a:endParaRPr lang="en-US" sz="1000" dirty="0">
                <a:latin typeface="Calibri" pitchFamily="34" charset="0"/>
                <a:cs typeface="Calibri" pitchFamily="34" charset="0"/>
              </a:endParaRPr>
            </a:p>
          </p:txBody>
        </p:sp>
      </p:gr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292388"/>
          </a:xfrm>
        </p:spPr>
        <p:txBody>
          <a:bodyPr/>
          <a:lstStyle/>
          <a:p>
            <a:r>
              <a:rPr lang="en-US" dirty="0" smtClean="0">
                <a:cs typeface="Calibri" pitchFamily="34" charset="0"/>
              </a:rPr>
              <a:t>Generalized value chain?</a:t>
            </a:r>
            <a:endParaRPr lang="en-US" dirty="0">
              <a:cs typeface="Calibri" pitchFamily="34" charset="0"/>
            </a:endParaRPr>
          </a:p>
        </p:txBody>
      </p:sp>
      <p:sp>
        <p:nvSpPr>
          <p:cNvPr id="3" name="Slide Number Placeholder 2"/>
          <p:cNvSpPr>
            <a:spLocks noGrp="1"/>
          </p:cNvSpPr>
          <p:nvPr>
            <p:ph type="sldNum" sz="quarter" idx="10"/>
          </p:nvPr>
        </p:nvSpPr>
        <p:spPr>
          <a:xfrm>
            <a:off x="8671877" y="6491288"/>
            <a:ext cx="65723" cy="153888"/>
          </a:xfrm>
        </p:spPr>
        <p:txBody>
          <a:bodyPr/>
          <a:lstStyle/>
          <a:p>
            <a:pPr>
              <a:defRPr/>
            </a:pPr>
            <a:fld id="{00D9DE74-64DB-4435-BD7F-5D6ADBBF37E2}" type="slidenum">
              <a:rPr lang="en-US" smtClean="0">
                <a:latin typeface="Calibri" pitchFamily="34" charset="0"/>
                <a:cs typeface="Calibri" pitchFamily="34" charset="0"/>
              </a:rPr>
              <a:pPr>
                <a:defRPr/>
              </a:pPr>
              <a:t>27</a:t>
            </a:fld>
            <a:endParaRPr lang="en-US">
              <a:latin typeface="Calibri" pitchFamily="34" charset="0"/>
              <a:cs typeface="Calibri" pitchFamily="34" charset="0"/>
            </a:endParaRPr>
          </a:p>
        </p:txBody>
      </p:sp>
      <p:sp>
        <p:nvSpPr>
          <p:cNvPr id="4" name="TextBox 3"/>
          <p:cNvSpPr txBox="1"/>
          <p:nvPr/>
        </p:nvSpPr>
        <p:spPr>
          <a:xfrm>
            <a:off x="4487159" y="522576"/>
            <a:ext cx="4184718" cy="5262978"/>
          </a:xfrm>
          <a:prstGeom prst="rect">
            <a:avLst/>
          </a:prstGeom>
          <a:noFill/>
        </p:spPr>
        <p:txBody>
          <a:bodyPr wrap="square" rtlCol="0">
            <a:spAutoFit/>
          </a:bodyPr>
          <a:lstStyle/>
          <a:p>
            <a:pPr algn="l">
              <a:buFont typeface="Arial" pitchFamily="34" charset="0"/>
              <a:buChar char="•"/>
            </a:pPr>
            <a:r>
              <a:rPr lang="en-US" sz="1400" dirty="0" smtClean="0">
                <a:latin typeface="Calibri" pitchFamily="34" charset="0"/>
                <a:cs typeface="Calibri" pitchFamily="34" charset="0"/>
              </a:rPr>
              <a:t> Do these estimates seem right/wrong for the trade as you know it</a:t>
            </a:r>
            <a:r>
              <a:rPr lang="en-US" sz="1400" dirty="0" smtClean="0">
                <a:latin typeface="Calibri" pitchFamily="34" charset="0"/>
                <a:cs typeface="Calibri" pitchFamily="34" charset="0"/>
              </a:rPr>
              <a:t>?</a:t>
            </a:r>
          </a:p>
          <a:p>
            <a:pPr algn="l">
              <a:buFont typeface="Arial" pitchFamily="34" charset="0"/>
              <a:buChar char="•"/>
            </a:pPr>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Who makes the most profit in this supply chain? The exporter? The retailer? Who makes the least profit?</a:t>
            </a:r>
          </a:p>
          <a:p>
            <a:pPr algn="l"/>
            <a:r>
              <a:rPr lang="en-US" sz="1400" dirty="0" smtClean="0">
                <a:latin typeface="Calibri" pitchFamily="34" charset="0"/>
                <a:cs typeface="Calibri" pitchFamily="34" charset="0"/>
              </a:rPr>
              <a:t>_________________________________________</a:t>
            </a:r>
          </a:p>
          <a:p>
            <a:pPr algn="l"/>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Who has the most power in this supply chain? </a:t>
            </a:r>
          </a:p>
          <a:p>
            <a:pPr algn="l"/>
            <a:r>
              <a:rPr lang="en-US" sz="1400" dirty="0" smtClean="0">
                <a:latin typeface="Calibri" pitchFamily="34" charset="0"/>
                <a:cs typeface="Calibri" pitchFamily="34" charset="0"/>
              </a:rPr>
              <a:t>_________________________________________</a:t>
            </a:r>
          </a:p>
          <a:p>
            <a:pPr algn="l"/>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Who in this supply chain has the most responsibility to ensure that the LRFFT is sustainable?</a:t>
            </a:r>
          </a:p>
          <a:p>
            <a:pPr algn="l"/>
            <a:r>
              <a:rPr lang="en-US" sz="1400" dirty="0" smtClean="0">
                <a:latin typeface="Calibri" pitchFamily="34" charset="0"/>
                <a:cs typeface="Calibri" pitchFamily="34" charset="0"/>
              </a:rPr>
              <a:t>_________________________________________</a:t>
            </a:r>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a:p>
            <a:pPr algn="l">
              <a:buFont typeface="Arial" pitchFamily="34" charset="0"/>
              <a:buChar char="•"/>
            </a:pPr>
            <a:r>
              <a:rPr lang="en-US" sz="1400" dirty="0" smtClean="0">
                <a:latin typeface="Calibri" pitchFamily="34" charset="0"/>
                <a:cs typeface="Calibri" pitchFamily="34" charset="0"/>
              </a:rPr>
              <a:t> What steps could each link in the supply chain take to ensure a more sustainable LRFFT?</a:t>
            </a:r>
          </a:p>
          <a:p>
            <a:pPr algn="l"/>
            <a:r>
              <a:rPr lang="en-US" sz="1400" dirty="0" smtClean="0">
                <a:latin typeface="Calibri" pitchFamily="34" charset="0"/>
                <a:cs typeface="Calibri" pitchFamily="34" charset="0"/>
              </a:rPr>
              <a:t>_________________________________________</a:t>
            </a:r>
          </a:p>
          <a:p>
            <a:pPr algn="l"/>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a:p>
            <a:pPr algn="l"/>
            <a:endParaRPr lang="en-US" sz="1400" dirty="0" smtClean="0">
              <a:latin typeface="Calibri" pitchFamily="34" charset="0"/>
              <a:cs typeface="Calibri" pitchFamily="34" charset="0"/>
            </a:endParaRPr>
          </a:p>
        </p:txBody>
      </p:sp>
      <p:sp>
        <p:nvSpPr>
          <p:cNvPr id="44" name="Rectangle 43"/>
          <p:cNvSpPr/>
          <p:nvPr/>
        </p:nvSpPr>
        <p:spPr>
          <a:xfrm>
            <a:off x="603115" y="5777714"/>
            <a:ext cx="3337289" cy="4198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Marine fishers</a:t>
            </a:r>
            <a:endParaRPr lang="en-US" dirty="0">
              <a:solidFill>
                <a:schemeClr val="tx1"/>
              </a:solidFill>
              <a:latin typeface="Calibri" pitchFamily="34" charset="0"/>
              <a:cs typeface="Calibri" pitchFamily="34" charset="0"/>
            </a:endParaRPr>
          </a:p>
        </p:txBody>
      </p:sp>
      <p:sp>
        <p:nvSpPr>
          <p:cNvPr id="45" name="Rectangle 44"/>
          <p:cNvSpPr/>
          <p:nvPr/>
        </p:nvSpPr>
        <p:spPr>
          <a:xfrm>
            <a:off x="1186407" y="4897554"/>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1</a:t>
            </a:r>
            <a:r>
              <a:rPr lang="en-US" baseline="30000" dirty="0" smtClean="0">
                <a:solidFill>
                  <a:schemeClr val="tx1"/>
                </a:solidFill>
                <a:latin typeface="Calibri" pitchFamily="34" charset="0"/>
                <a:cs typeface="Calibri" pitchFamily="34" charset="0"/>
              </a:rPr>
              <a:t>st</a:t>
            </a:r>
            <a:r>
              <a:rPr lang="en-US" dirty="0" smtClean="0">
                <a:solidFill>
                  <a:schemeClr val="tx1"/>
                </a:solidFill>
                <a:latin typeface="Calibri" pitchFamily="34" charset="0"/>
                <a:cs typeface="Calibri" pitchFamily="34" charset="0"/>
              </a:rPr>
              <a:t>/2</a:t>
            </a:r>
            <a:r>
              <a:rPr lang="en-US" baseline="30000" dirty="0" smtClean="0">
                <a:solidFill>
                  <a:schemeClr val="tx1"/>
                </a:solidFill>
                <a:latin typeface="Calibri" pitchFamily="34" charset="0"/>
                <a:cs typeface="Calibri" pitchFamily="34" charset="0"/>
              </a:rPr>
              <a:t>nd</a:t>
            </a:r>
            <a:r>
              <a:rPr lang="en-US" dirty="0" smtClean="0">
                <a:solidFill>
                  <a:schemeClr val="tx1"/>
                </a:solidFill>
                <a:latin typeface="Calibri" pitchFamily="34" charset="0"/>
                <a:cs typeface="Calibri" pitchFamily="34" charset="0"/>
              </a:rPr>
              <a:t> buyer</a:t>
            </a:r>
            <a:endParaRPr lang="en-US" dirty="0">
              <a:solidFill>
                <a:schemeClr val="tx1"/>
              </a:solidFill>
              <a:latin typeface="Calibri" pitchFamily="34" charset="0"/>
              <a:cs typeface="Calibri" pitchFamily="34" charset="0"/>
            </a:endParaRPr>
          </a:p>
        </p:txBody>
      </p:sp>
      <p:sp>
        <p:nvSpPr>
          <p:cNvPr id="46" name="Rectangle 45"/>
          <p:cNvSpPr/>
          <p:nvPr/>
        </p:nvSpPr>
        <p:spPr>
          <a:xfrm>
            <a:off x="1186407" y="4065275"/>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Exporter</a:t>
            </a:r>
            <a:endParaRPr lang="en-US" dirty="0">
              <a:solidFill>
                <a:schemeClr val="tx1"/>
              </a:solidFill>
              <a:latin typeface="Calibri" pitchFamily="34" charset="0"/>
              <a:cs typeface="Calibri" pitchFamily="34" charset="0"/>
            </a:endParaRPr>
          </a:p>
        </p:txBody>
      </p:sp>
      <p:sp>
        <p:nvSpPr>
          <p:cNvPr id="47" name="Rectangle 46"/>
          <p:cNvSpPr/>
          <p:nvPr/>
        </p:nvSpPr>
        <p:spPr>
          <a:xfrm>
            <a:off x="1178294" y="3148418"/>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Importer</a:t>
            </a:r>
            <a:endParaRPr lang="en-US" dirty="0">
              <a:solidFill>
                <a:schemeClr val="tx1"/>
              </a:solidFill>
              <a:latin typeface="Calibri" pitchFamily="34" charset="0"/>
              <a:cs typeface="Calibri" pitchFamily="34" charset="0"/>
            </a:endParaRPr>
          </a:p>
        </p:txBody>
      </p:sp>
      <p:sp>
        <p:nvSpPr>
          <p:cNvPr id="48" name="Rectangle 47"/>
          <p:cNvSpPr/>
          <p:nvPr/>
        </p:nvSpPr>
        <p:spPr>
          <a:xfrm>
            <a:off x="1178294" y="2348644"/>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Wholesaler</a:t>
            </a:r>
            <a:endParaRPr lang="en-US" dirty="0">
              <a:solidFill>
                <a:schemeClr val="tx1"/>
              </a:solidFill>
              <a:latin typeface="Calibri" pitchFamily="34" charset="0"/>
              <a:cs typeface="Calibri" pitchFamily="34" charset="0"/>
            </a:endParaRPr>
          </a:p>
        </p:txBody>
      </p:sp>
      <p:sp>
        <p:nvSpPr>
          <p:cNvPr id="49" name="Rectangle 48"/>
          <p:cNvSpPr/>
          <p:nvPr/>
        </p:nvSpPr>
        <p:spPr>
          <a:xfrm>
            <a:off x="1163092" y="1605021"/>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Retailer</a:t>
            </a:r>
            <a:endParaRPr lang="en-US" dirty="0">
              <a:solidFill>
                <a:schemeClr val="tx1"/>
              </a:solidFill>
              <a:latin typeface="Calibri" pitchFamily="34" charset="0"/>
              <a:cs typeface="Calibri" pitchFamily="34" charset="0"/>
            </a:endParaRPr>
          </a:p>
        </p:txBody>
      </p:sp>
      <p:sp>
        <p:nvSpPr>
          <p:cNvPr id="50" name="Rectangle 49"/>
          <p:cNvSpPr/>
          <p:nvPr/>
        </p:nvSpPr>
        <p:spPr>
          <a:xfrm>
            <a:off x="1153665" y="790890"/>
            <a:ext cx="1199606" cy="539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Calibri" pitchFamily="34" charset="0"/>
                <a:cs typeface="Calibri" pitchFamily="34" charset="0"/>
              </a:rPr>
              <a:t>Consumer</a:t>
            </a:r>
            <a:endParaRPr lang="en-US" dirty="0">
              <a:solidFill>
                <a:schemeClr val="tx1"/>
              </a:solidFill>
              <a:latin typeface="Calibri" pitchFamily="34" charset="0"/>
              <a:cs typeface="Calibri" pitchFamily="34" charset="0"/>
            </a:endParaRPr>
          </a:p>
        </p:txBody>
      </p:sp>
      <p:sp>
        <p:nvSpPr>
          <p:cNvPr id="57" name="Up Arrow 56"/>
          <p:cNvSpPr/>
          <p:nvPr/>
        </p:nvSpPr>
        <p:spPr>
          <a:xfrm>
            <a:off x="1855985" y="5437377"/>
            <a:ext cx="146851" cy="340337"/>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59" name="Up Arrow 58"/>
          <p:cNvSpPr/>
          <p:nvPr/>
        </p:nvSpPr>
        <p:spPr>
          <a:xfrm>
            <a:off x="1855985" y="4598646"/>
            <a:ext cx="136182" cy="298907"/>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60" name="Up Arrow 59"/>
          <p:cNvSpPr/>
          <p:nvPr/>
        </p:nvSpPr>
        <p:spPr>
          <a:xfrm>
            <a:off x="1855986" y="3688241"/>
            <a:ext cx="136182" cy="377034"/>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61" name="Up Arrow 60"/>
          <p:cNvSpPr/>
          <p:nvPr/>
        </p:nvSpPr>
        <p:spPr>
          <a:xfrm>
            <a:off x="1855985" y="1330713"/>
            <a:ext cx="152401" cy="274308"/>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67" name="Up Arrow 66"/>
          <p:cNvSpPr/>
          <p:nvPr/>
        </p:nvSpPr>
        <p:spPr>
          <a:xfrm>
            <a:off x="1855985" y="2888467"/>
            <a:ext cx="152401" cy="259951"/>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68" name="Up Arrow 67"/>
          <p:cNvSpPr/>
          <p:nvPr/>
        </p:nvSpPr>
        <p:spPr>
          <a:xfrm>
            <a:off x="1872205" y="2130324"/>
            <a:ext cx="152401" cy="218320"/>
          </a:xfrm>
          <a:prstGeom prst="upArrow">
            <a:avLst/>
          </a:prstGeom>
          <a:solidFill>
            <a:schemeClr val="bg2">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itchFamily="34" charset="0"/>
              <a:cs typeface="Calibri" pitchFamily="34" charset="0"/>
            </a:endParaRPr>
          </a:p>
        </p:txBody>
      </p:sp>
      <p:sp>
        <p:nvSpPr>
          <p:cNvPr id="69" name="TextBox 68"/>
          <p:cNvSpPr txBox="1"/>
          <p:nvPr/>
        </p:nvSpPr>
        <p:spPr>
          <a:xfrm>
            <a:off x="491205" y="5854347"/>
            <a:ext cx="761974"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5-15%</a:t>
            </a:r>
            <a:endParaRPr lang="en-US" sz="1100" dirty="0">
              <a:latin typeface="Calibri" pitchFamily="34" charset="0"/>
              <a:cs typeface="Calibri" pitchFamily="34" charset="0"/>
            </a:endParaRPr>
          </a:p>
        </p:txBody>
      </p:sp>
      <p:sp>
        <p:nvSpPr>
          <p:cNvPr id="70" name="TextBox 69"/>
          <p:cNvSpPr txBox="1"/>
          <p:nvPr/>
        </p:nvSpPr>
        <p:spPr>
          <a:xfrm>
            <a:off x="481777" y="5038528"/>
            <a:ext cx="771401"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15-25%</a:t>
            </a:r>
            <a:endParaRPr lang="en-US" sz="1100" dirty="0">
              <a:latin typeface="Calibri" pitchFamily="34" charset="0"/>
              <a:cs typeface="Calibri" pitchFamily="34" charset="0"/>
            </a:endParaRPr>
          </a:p>
        </p:txBody>
      </p:sp>
      <p:sp>
        <p:nvSpPr>
          <p:cNvPr id="71" name="TextBox 70"/>
          <p:cNvSpPr txBox="1"/>
          <p:nvPr/>
        </p:nvSpPr>
        <p:spPr>
          <a:xfrm>
            <a:off x="472350" y="4199185"/>
            <a:ext cx="742407"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10-30%</a:t>
            </a:r>
            <a:endParaRPr lang="en-US" sz="1100" dirty="0">
              <a:latin typeface="Calibri" pitchFamily="34" charset="0"/>
              <a:cs typeface="Calibri" pitchFamily="34" charset="0"/>
            </a:endParaRPr>
          </a:p>
        </p:txBody>
      </p:sp>
      <p:sp>
        <p:nvSpPr>
          <p:cNvPr id="72" name="TextBox 71"/>
          <p:cNvSpPr txBox="1"/>
          <p:nvPr/>
        </p:nvSpPr>
        <p:spPr>
          <a:xfrm>
            <a:off x="472350" y="3263472"/>
            <a:ext cx="742407"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5-10%</a:t>
            </a:r>
            <a:endParaRPr lang="en-US" sz="1100" dirty="0">
              <a:latin typeface="Calibri" pitchFamily="34" charset="0"/>
              <a:cs typeface="Calibri" pitchFamily="34" charset="0"/>
            </a:endParaRPr>
          </a:p>
        </p:txBody>
      </p:sp>
      <p:sp>
        <p:nvSpPr>
          <p:cNvPr id="73" name="TextBox 72"/>
          <p:cNvSpPr txBox="1"/>
          <p:nvPr/>
        </p:nvSpPr>
        <p:spPr>
          <a:xfrm>
            <a:off x="472351" y="2470797"/>
            <a:ext cx="742406"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10-15%</a:t>
            </a:r>
            <a:endParaRPr lang="en-US" sz="1100" dirty="0">
              <a:latin typeface="Calibri" pitchFamily="34" charset="0"/>
              <a:cs typeface="Calibri" pitchFamily="34" charset="0"/>
            </a:endParaRPr>
          </a:p>
        </p:txBody>
      </p:sp>
      <p:sp>
        <p:nvSpPr>
          <p:cNvPr id="74" name="TextBox 73"/>
          <p:cNvSpPr txBox="1"/>
          <p:nvPr/>
        </p:nvSpPr>
        <p:spPr>
          <a:xfrm>
            <a:off x="472350" y="1730045"/>
            <a:ext cx="742406"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30-35%</a:t>
            </a:r>
            <a:endParaRPr lang="en-US" sz="1100" dirty="0">
              <a:latin typeface="Calibri" pitchFamily="34" charset="0"/>
              <a:cs typeface="Calibri" pitchFamily="34" charset="0"/>
            </a:endParaRPr>
          </a:p>
        </p:txBody>
      </p:sp>
      <p:sp>
        <p:nvSpPr>
          <p:cNvPr id="75" name="TextBox 74"/>
          <p:cNvSpPr txBox="1"/>
          <p:nvPr/>
        </p:nvSpPr>
        <p:spPr>
          <a:xfrm>
            <a:off x="3084787" y="1730045"/>
            <a:ext cx="855617" cy="261610"/>
          </a:xfrm>
          <a:prstGeom prst="rect">
            <a:avLst/>
          </a:prstGeom>
          <a:solidFill>
            <a:schemeClr val="bg1">
              <a:lumMod val="75000"/>
            </a:schemeClr>
          </a:solidFill>
          <a:ln>
            <a:solidFill>
              <a:schemeClr val="tx1">
                <a:lumMod val="65000"/>
                <a:lumOff val="35000"/>
              </a:schemeClr>
            </a:solidFill>
          </a:ln>
        </p:spPr>
        <p:txBody>
          <a:bodyPr wrap="square" rtlCol="0">
            <a:spAutoFit/>
          </a:bodyPr>
          <a:lstStyle/>
          <a:p>
            <a:r>
              <a:rPr lang="en-US" sz="1100" dirty="0" smtClean="0">
                <a:latin typeface="Calibri" pitchFamily="34" charset="0"/>
                <a:cs typeface="Calibri" pitchFamily="34" charset="0"/>
              </a:rPr>
              <a:t>X-Y%</a:t>
            </a:r>
            <a:endParaRPr lang="en-US" sz="1100" dirty="0">
              <a:latin typeface="Calibri" pitchFamily="34" charset="0"/>
              <a:cs typeface="Calibri" pitchFamily="34" charset="0"/>
            </a:endParaRPr>
          </a:p>
        </p:txBody>
      </p:sp>
      <p:sp>
        <p:nvSpPr>
          <p:cNvPr id="76" name="TextBox 75"/>
          <p:cNvSpPr txBox="1"/>
          <p:nvPr/>
        </p:nvSpPr>
        <p:spPr>
          <a:xfrm>
            <a:off x="2821281" y="2155326"/>
            <a:ext cx="1544940" cy="577081"/>
          </a:xfrm>
          <a:prstGeom prst="rect">
            <a:avLst/>
          </a:prstGeom>
          <a:noFill/>
        </p:spPr>
        <p:txBody>
          <a:bodyPr wrap="square" rtlCol="0">
            <a:spAutoFit/>
          </a:bodyPr>
          <a:lstStyle/>
          <a:p>
            <a:pPr algn="l"/>
            <a:r>
              <a:rPr lang="en-US" sz="1050" dirty="0" smtClean="0">
                <a:latin typeface="Calibri" pitchFamily="34" charset="0"/>
                <a:cs typeface="Calibri" pitchFamily="34" charset="0"/>
              </a:rPr>
              <a:t>= estimated proportion of total value-added retained by intermediary</a:t>
            </a:r>
            <a:endParaRPr lang="en-US" sz="1050" dirty="0">
              <a:latin typeface="Calibri" pitchFamily="34" charset="0"/>
              <a:cs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Slide Number Placeholder 2"/>
          <p:cNvSpPr>
            <a:spLocks noGrp="1"/>
          </p:cNvSpPr>
          <p:nvPr>
            <p:ph type="sldNum" sz="quarter" idx="10"/>
          </p:nvPr>
        </p:nvSpPr>
        <p:spPr>
          <a:noFill/>
        </p:spPr>
        <p:txBody>
          <a:bodyPr/>
          <a:lstStyle/>
          <a:p>
            <a:fld id="{3DD3A863-92F7-4BF0-B2F6-C736FCEB3D7C}" type="slidenum">
              <a:rPr lang="en-US"/>
              <a:pPr/>
              <a:t>28</a:t>
            </a:fld>
            <a:endParaRPr lang="en-US"/>
          </a:p>
        </p:txBody>
      </p:sp>
      <p:sp>
        <p:nvSpPr>
          <p:cNvPr id="6147" name="Rectangle 22"/>
          <p:cNvSpPr>
            <a:spLocks noGrp="1" noChangeArrowheads="1"/>
          </p:cNvSpPr>
          <p:nvPr>
            <p:ph type="title"/>
            <p:custDataLst>
              <p:tags r:id="rId2"/>
            </p:custDataLst>
          </p:nvPr>
        </p:nvSpPr>
        <p:spPr>
          <a:xfrm>
            <a:off x="119063" y="230188"/>
            <a:ext cx="8618537" cy="292388"/>
          </a:xfrm>
        </p:spPr>
        <p:txBody>
          <a:bodyPr/>
          <a:lstStyle/>
          <a:p>
            <a:pPr eaLnBrk="1" hangingPunct="1"/>
            <a:r>
              <a:rPr lang="en-US" dirty="0" smtClean="0"/>
              <a:t>ADDITIONAL SLIDES</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877163"/>
          </a:xfrm>
        </p:spPr>
        <p:txBody>
          <a:bodyPr/>
          <a:lstStyle/>
          <a:p>
            <a:r>
              <a:rPr lang="en-US" dirty="0" smtClean="0"/>
              <a:t>Size of the trade: Previous reviews suggested that the global LRFF market was worth approximately $800M to $1B at the point of sale; with 30,000 tons of LRFF traded globally per year from 1999-2002</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2</a:t>
            </a:fld>
            <a:endParaRPr lang="en-US"/>
          </a:p>
        </p:txBody>
      </p:sp>
      <p:grpSp>
        <p:nvGrpSpPr>
          <p:cNvPr id="30" name="Group 29"/>
          <p:cNvGrpSpPr/>
          <p:nvPr/>
        </p:nvGrpSpPr>
        <p:grpSpPr>
          <a:xfrm>
            <a:off x="-502417" y="1220908"/>
            <a:ext cx="9463855" cy="261610"/>
            <a:chOff x="-512652" y="500390"/>
            <a:chExt cx="9656652" cy="261610"/>
          </a:xfrm>
        </p:grpSpPr>
        <p:sp>
          <p:nvSpPr>
            <p:cNvPr id="31" name="TextBox 30"/>
            <p:cNvSpPr txBox="1"/>
            <p:nvPr/>
          </p:nvSpPr>
          <p:spPr>
            <a:xfrm>
              <a:off x="-512652" y="500390"/>
              <a:ext cx="2514600" cy="261610"/>
            </a:xfrm>
            <a:prstGeom prst="rect">
              <a:avLst/>
            </a:prstGeom>
            <a:noFill/>
          </p:spPr>
          <p:txBody>
            <a:bodyPr wrap="square" rtlCol="0">
              <a:spAutoFit/>
            </a:bodyPr>
            <a:lstStyle/>
            <a:p>
              <a:r>
                <a:rPr lang="en-US" sz="1100" dirty="0" smtClean="0"/>
                <a:t>Value/Volume</a:t>
              </a:r>
              <a:endParaRPr lang="en-US" sz="1100" dirty="0"/>
            </a:p>
          </p:txBody>
        </p:sp>
        <p:sp>
          <p:nvSpPr>
            <p:cNvPr id="32" name="TextBox 31"/>
            <p:cNvSpPr txBox="1"/>
            <p:nvPr/>
          </p:nvSpPr>
          <p:spPr>
            <a:xfrm>
              <a:off x="2912786" y="500390"/>
              <a:ext cx="2514600" cy="261610"/>
            </a:xfrm>
            <a:prstGeom prst="rect">
              <a:avLst/>
            </a:prstGeom>
            <a:noFill/>
          </p:spPr>
          <p:txBody>
            <a:bodyPr wrap="square" rtlCol="0">
              <a:spAutoFit/>
            </a:bodyPr>
            <a:lstStyle/>
            <a:p>
              <a:pPr algn="l"/>
              <a:r>
                <a:rPr lang="en-US" sz="1100" dirty="0" smtClean="0"/>
                <a:t>Reference</a:t>
              </a:r>
              <a:endParaRPr lang="en-US" sz="1100" dirty="0"/>
            </a:p>
          </p:txBody>
        </p:sp>
        <p:sp>
          <p:nvSpPr>
            <p:cNvPr id="33" name="TextBox 32"/>
            <p:cNvSpPr txBox="1"/>
            <p:nvPr/>
          </p:nvSpPr>
          <p:spPr>
            <a:xfrm>
              <a:off x="5427386" y="500390"/>
              <a:ext cx="2514599" cy="261610"/>
            </a:xfrm>
            <a:prstGeom prst="rect">
              <a:avLst/>
            </a:prstGeom>
            <a:noFill/>
          </p:spPr>
          <p:txBody>
            <a:bodyPr wrap="square" rtlCol="0">
              <a:spAutoFit/>
            </a:bodyPr>
            <a:lstStyle/>
            <a:p>
              <a:pPr algn="l"/>
              <a:r>
                <a:rPr lang="en-US" sz="1100" dirty="0" smtClean="0"/>
                <a:t>Assumptions and Methodology</a:t>
              </a:r>
              <a:endParaRPr lang="en-US" sz="1100" dirty="0"/>
            </a:p>
          </p:txBody>
        </p:sp>
        <p:cxnSp>
          <p:nvCxnSpPr>
            <p:cNvPr id="34" name="Straight Connector 33"/>
            <p:cNvCxnSpPr/>
            <p:nvPr/>
          </p:nvCxnSpPr>
          <p:spPr>
            <a:xfrm>
              <a:off x="0" y="762000"/>
              <a:ext cx="9144000"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35" name="Group 24"/>
          <p:cNvGrpSpPr/>
          <p:nvPr/>
        </p:nvGrpSpPr>
        <p:grpSpPr>
          <a:xfrm>
            <a:off x="76200" y="4658117"/>
            <a:ext cx="2514600" cy="990600"/>
            <a:chOff x="76200" y="914400"/>
            <a:chExt cx="2514600" cy="990600"/>
          </a:xfrm>
        </p:grpSpPr>
        <p:sp>
          <p:nvSpPr>
            <p:cNvPr id="36" name="Rounded Rectangle 35"/>
            <p:cNvSpPr/>
            <p:nvPr/>
          </p:nvSpPr>
          <p:spPr>
            <a:xfrm>
              <a:off x="76200" y="914400"/>
              <a:ext cx="2514600" cy="9906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266700" y="1043629"/>
              <a:ext cx="2133600" cy="769441"/>
            </a:xfrm>
            <a:prstGeom prst="rect">
              <a:avLst/>
            </a:prstGeom>
            <a:noFill/>
          </p:spPr>
          <p:txBody>
            <a:bodyPr wrap="square" rtlCol="0">
              <a:spAutoFit/>
            </a:bodyPr>
            <a:lstStyle/>
            <a:p>
              <a:pPr>
                <a:defRPr/>
              </a:pPr>
              <a:r>
                <a:rPr lang="en-US" sz="1100" dirty="0" smtClean="0"/>
                <a:t>Global trade estimated at 30,000 tons, worth $810M-$1B annually, assuming Hong Kong is 60% of the market </a:t>
              </a:r>
            </a:p>
          </p:txBody>
        </p:sp>
      </p:grpSp>
      <p:sp>
        <p:nvSpPr>
          <p:cNvPr id="38" name="TextBox 37"/>
          <p:cNvSpPr txBox="1"/>
          <p:nvPr/>
        </p:nvSpPr>
        <p:spPr>
          <a:xfrm>
            <a:off x="2819400" y="4624482"/>
            <a:ext cx="2236594" cy="1446550"/>
          </a:xfrm>
          <a:prstGeom prst="rect">
            <a:avLst/>
          </a:prstGeom>
          <a:noFill/>
        </p:spPr>
        <p:txBody>
          <a:bodyPr wrap="square" rtlCol="0">
            <a:spAutoFit/>
          </a:bodyPr>
          <a:lstStyle/>
          <a:p>
            <a:pPr algn="l"/>
            <a:r>
              <a:rPr lang="en-US" sz="1100" dirty="0" smtClean="0"/>
              <a:t>Pomeroy, et. al. (2005) citing </a:t>
            </a:r>
            <a:r>
              <a:rPr lang="en-US" sz="1100" dirty="0" err="1" smtClean="0"/>
              <a:t>McGilvray</a:t>
            </a:r>
            <a:r>
              <a:rPr lang="en-US" sz="1100" dirty="0" smtClean="0"/>
              <a:t> and Chan (2001)</a:t>
            </a:r>
          </a:p>
          <a:p>
            <a:pPr algn="l"/>
            <a:endParaRPr lang="en-US" sz="1100" dirty="0" smtClean="0"/>
          </a:p>
          <a:p>
            <a:pPr algn="l"/>
            <a:r>
              <a:rPr lang="en-US" sz="1100" dirty="0" smtClean="0"/>
              <a:t>Padilla et. al. (2003) citing $1 billion from Pratt et. al. (2000)</a:t>
            </a:r>
          </a:p>
          <a:p>
            <a:pPr algn="l"/>
            <a:endParaRPr lang="en-US" sz="1100" dirty="0" smtClean="0"/>
          </a:p>
          <a:p>
            <a:pPr algn="l"/>
            <a:r>
              <a:rPr lang="en-US" sz="1100" dirty="0" smtClean="0"/>
              <a:t>Sadovy (2003) extrapolating $810 million</a:t>
            </a:r>
            <a:endParaRPr lang="en-US" sz="1100" dirty="0"/>
          </a:p>
        </p:txBody>
      </p:sp>
      <p:sp>
        <p:nvSpPr>
          <p:cNvPr id="39" name="TextBox 38"/>
          <p:cNvSpPr txBox="1"/>
          <p:nvPr/>
        </p:nvSpPr>
        <p:spPr>
          <a:xfrm>
            <a:off x="5319027" y="4624482"/>
            <a:ext cx="3510277" cy="1107996"/>
          </a:xfrm>
          <a:prstGeom prst="rect">
            <a:avLst/>
          </a:prstGeom>
          <a:noFill/>
        </p:spPr>
        <p:txBody>
          <a:bodyPr wrap="square" rtlCol="0">
            <a:spAutoFit/>
          </a:bodyPr>
          <a:lstStyle/>
          <a:p>
            <a:pPr algn="l"/>
            <a:r>
              <a:rPr lang="en-US" sz="1100" dirty="0" smtClean="0"/>
              <a:t>Uses the above assumptions to estimate world market value of live reef food fish. </a:t>
            </a:r>
          </a:p>
          <a:p>
            <a:pPr algn="l"/>
            <a:endParaRPr lang="en-US" sz="1100" dirty="0" smtClean="0"/>
          </a:p>
          <a:p>
            <a:pPr algn="l"/>
            <a:r>
              <a:rPr lang="en-US" sz="1100" b="1" dirty="0" smtClean="0"/>
              <a:t>Assumes that Hong Kong, China is 60% of the market, including re-exports</a:t>
            </a:r>
          </a:p>
          <a:p>
            <a:pPr algn="l"/>
            <a:endParaRPr lang="en-US" sz="1100" dirty="0" smtClean="0"/>
          </a:p>
        </p:txBody>
      </p:sp>
      <p:cxnSp>
        <p:nvCxnSpPr>
          <p:cNvPr id="40" name="Straight Connector 39"/>
          <p:cNvCxnSpPr/>
          <p:nvPr/>
        </p:nvCxnSpPr>
        <p:spPr>
          <a:xfrm>
            <a:off x="2819400" y="3386295"/>
            <a:ext cx="6142038" cy="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a:off x="2819400" y="4590847"/>
            <a:ext cx="6142038" cy="0"/>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2" name="Rounded Rectangle 41"/>
          <p:cNvSpPr/>
          <p:nvPr/>
        </p:nvSpPr>
        <p:spPr>
          <a:xfrm>
            <a:off x="76200" y="1680150"/>
            <a:ext cx="2514600" cy="9906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266700" y="1831117"/>
            <a:ext cx="2133600" cy="769441"/>
          </a:xfrm>
          <a:prstGeom prst="rect">
            <a:avLst/>
          </a:prstGeom>
          <a:noFill/>
        </p:spPr>
        <p:txBody>
          <a:bodyPr wrap="square" rtlCol="0">
            <a:spAutoFit/>
          </a:bodyPr>
          <a:lstStyle/>
          <a:p>
            <a:pPr>
              <a:defRPr/>
            </a:pPr>
            <a:r>
              <a:rPr lang="en-US" sz="1100" dirty="0" smtClean="0"/>
              <a:t>Official Hong Kong imports of 13,000 tons in 2002; worth an estimated $350M at final point of sale</a:t>
            </a:r>
          </a:p>
        </p:txBody>
      </p:sp>
      <p:sp>
        <p:nvSpPr>
          <p:cNvPr id="44" name="TextBox 43"/>
          <p:cNvSpPr txBox="1"/>
          <p:nvPr/>
        </p:nvSpPr>
        <p:spPr>
          <a:xfrm>
            <a:off x="2819400" y="1633333"/>
            <a:ext cx="2236594" cy="769441"/>
          </a:xfrm>
          <a:prstGeom prst="rect">
            <a:avLst/>
          </a:prstGeom>
          <a:noFill/>
        </p:spPr>
        <p:txBody>
          <a:bodyPr wrap="square" rtlCol="0">
            <a:spAutoFit/>
          </a:bodyPr>
          <a:lstStyle/>
          <a:p>
            <a:pPr algn="l"/>
            <a:r>
              <a:rPr lang="en-US" sz="1100" dirty="0" smtClean="0"/>
              <a:t>Sonny </a:t>
            </a:r>
            <a:r>
              <a:rPr lang="en-US" sz="1100" dirty="0" err="1" smtClean="0"/>
              <a:t>Koeshendrajana</a:t>
            </a:r>
            <a:r>
              <a:rPr lang="en-US" sz="1100" dirty="0" smtClean="0"/>
              <a:t> (2006), citing Sadovy (2003)</a:t>
            </a:r>
          </a:p>
          <a:p>
            <a:pPr algn="l"/>
            <a:endParaRPr lang="en-US" sz="1100" dirty="0" smtClean="0"/>
          </a:p>
          <a:p>
            <a:pPr algn="l"/>
            <a:endParaRPr lang="en-US" sz="1100" dirty="0" smtClean="0"/>
          </a:p>
        </p:txBody>
      </p:sp>
      <p:sp>
        <p:nvSpPr>
          <p:cNvPr id="45" name="TextBox 44"/>
          <p:cNvSpPr txBox="1"/>
          <p:nvPr/>
        </p:nvSpPr>
        <p:spPr>
          <a:xfrm>
            <a:off x="5289657" y="1633333"/>
            <a:ext cx="3651871" cy="1615827"/>
          </a:xfrm>
          <a:prstGeom prst="rect">
            <a:avLst/>
          </a:prstGeom>
          <a:noFill/>
        </p:spPr>
        <p:txBody>
          <a:bodyPr wrap="square" rtlCol="0">
            <a:spAutoFit/>
          </a:bodyPr>
          <a:lstStyle/>
          <a:p>
            <a:pPr algn="l"/>
            <a:r>
              <a:rPr lang="en-US" sz="1100" b="1" dirty="0" smtClean="0"/>
              <a:t>Volume estimate from 2002</a:t>
            </a:r>
            <a:r>
              <a:rPr lang="en-US" sz="1100" dirty="0" smtClean="0"/>
              <a:t>; provided by CSD and AFCD data – CSD represents mainly imports by air, and AFCD does not identify source country for import data</a:t>
            </a:r>
          </a:p>
          <a:p>
            <a:pPr algn="l"/>
            <a:endParaRPr lang="en-US" sz="1100" dirty="0" smtClean="0"/>
          </a:p>
          <a:p>
            <a:pPr algn="l"/>
            <a:r>
              <a:rPr lang="en-US" sz="1100" dirty="0" smtClean="0"/>
              <a:t>Price used to determine market value was approximately </a:t>
            </a:r>
            <a:r>
              <a:rPr lang="en-US" sz="1100" b="1" dirty="0" smtClean="0"/>
              <a:t>$27 per kg </a:t>
            </a:r>
            <a:r>
              <a:rPr lang="en-US" sz="1100" dirty="0" smtClean="0"/>
              <a:t>(roughly the average retail price of select species in March 2003)</a:t>
            </a:r>
          </a:p>
          <a:p>
            <a:pPr algn="l"/>
            <a:endParaRPr lang="en-US" sz="1100" dirty="0" smtClean="0"/>
          </a:p>
          <a:p>
            <a:pPr algn="l"/>
            <a:r>
              <a:rPr lang="en-US" sz="1100" dirty="0" smtClean="0"/>
              <a:t>Only includes </a:t>
            </a:r>
            <a:r>
              <a:rPr lang="en-US" sz="1100" b="1" dirty="0" smtClean="0"/>
              <a:t>officially reported import data</a:t>
            </a:r>
          </a:p>
        </p:txBody>
      </p:sp>
      <p:grpSp>
        <p:nvGrpSpPr>
          <p:cNvPr id="46" name="Group 36"/>
          <p:cNvGrpSpPr/>
          <p:nvPr/>
        </p:nvGrpSpPr>
        <p:grpSpPr>
          <a:xfrm>
            <a:off x="76200" y="3418438"/>
            <a:ext cx="2514600" cy="990600"/>
            <a:chOff x="76200" y="4008947"/>
            <a:chExt cx="2514600" cy="990600"/>
          </a:xfrm>
        </p:grpSpPr>
        <p:sp>
          <p:nvSpPr>
            <p:cNvPr id="47" name="Rounded Rectangle 46"/>
            <p:cNvSpPr/>
            <p:nvPr/>
          </p:nvSpPr>
          <p:spPr>
            <a:xfrm>
              <a:off x="76200" y="4008947"/>
              <a:ext cx="2514600" cy="9906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a:off x="266700" y="4060828"/>
              <a:ext cx="2133600" cy="938719"/>
            </a:xfrm>
            <a:prstGeom prst="rect">
              <a:avLst/>
            </a:prstGeom>
            <a:noFill/>
          </p:spPr>
          <p:txBody>
            <a:bodyPr wrap="square" rtlCol="0">
              <a:spAutoFit/>
            </a:bodyPr>
            <a:lstStyle/>
            <a:p>
              <a:r>
                <a:rPr lang="en-US" sz="1100" dirty="0" smtClean="0"/>
                <a:t>Total HK imports may have been 18,000 tons annually, if we estimate unreported imports, worth $450-500M under the same assumptions</a:t>
              </a:r>
              <a:endParaRPr lang="en-US" sz="1100" dirty="0"/>
            </a:p>
          </p:txBody>
        </p:sp>
      </p:grpSp>
      <p:sp>
        <p:nvSpPr>
          <p:cNvPr id="49" name="TextBox 48"/>
          <p:cNvSpPr txBox="1"/>
          <p:nvPr/>
        </p:nvSpPr>
        <p:spPr>
          <a:xfrm>
            <a:off x="2819400" y="3418438"/>
            <a:ext cx="2464395" cy="430887"/>
          </a:xfrm>
          <a:prstGeom prst="rect">
            <a:avLst/>
          </a:prstGeom>
          <a:noFill/>
        </p:spPr>
        <p:txBody>
          <a:bodyPr wrap="square" rtlCol="0">
            <a:spAutoFit/>
          </a:bodyPr>
          <a:lstStyle/>
          <a:p>
            <a:pPr algn="l"/>
            <a:r>
              <a:rPr lang="en-US" sz="1100" dirty="0" smtClean="0"/>
              <a:t>Geoffrey Muldoon, Peter Scott, APEC (2005), citing Sadovy (2003)</a:t>
            </a:r>
            <a:endParaRPr lang="en-US" sz="1100" dirty="0"/>
          </a:p>
        </p:txBody>
      </p:sp>
      <p:sp>
        <p:nvSpPr>
          <p:cNvPr id="50" name="TextBox 49"/>
          <p:cNvSpPr txBox="1"/>
          <p:nvPr/>
        </p:nvSpPr>
        <p:spPr>
          <a:xfrm>
            <a:off x="5283795" y="3418438"/>
            <a:ext cx="3651871" cy="769441"/>
          </a:xfrm>
          <a:prstGeom prst="rect">
            <a:avLst/>
          </a:prstGeom>
          <a:noFill/>
        </p:spPr>
        <p:txBody>
          <a:bodyPr wrap="square" rtlCol="0">
            <a:spAutoFit/>
          </a:bodyPr>
          <a:lstStyle/>
          <a:p>
            <a:pPr algn="l"/>
            <a:r>
              <a:rPr lang="en-US" sz="1100" dirty="0" smtClean="0"/>
              <a:t>Uses the above assumptions and methodology but includes an </a:t>
            </a:r>
            <a:r>
              <a:rPr lang="en-US" sz="1100" b="1" dirty="0" smtClean="0"/>
              <a:t>estimate of unreported imports</a:t>
            </a:r>
            <a:r>
              <a:rPr lang="en-US" sz="1100" dirty="0" smtClean="0"/>
              <a:t>; Assumes that Hong Kong-flagged fishing vessels only declare half of their imports of LRFF</a:t>
            </a:r>
            <a:endParaRPr lang="en-US" sz="1100" dirty="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1169551"/>
          </a:xfrm>
        </p:spPr>
        <p:txBody>
          <a:bodyPr/>
          <a:lstStyle/>
          <a:p>
            <a:r>
              <a:rPr lang="en-GB" dirty="0" smtClean="0"/>
              <a:t>“Mainland China, Thailand, Indonesia, Malaysia, the Philippines, Australia and Vietnam have historically been the major exporters of wild-caught reef fish as well as wild-caught fry and fingerlings for grow-out, accounting for approximately 95% of all recorded imports into Hong Kong.”</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29</a:t>
            </a:fld>
            <a:endParaRPr lang="en-US"/>
          </a:p>
        </p:txBody>
      </p:sp>
      <p:pic>
        <p:nvPicPr>
          <p:cNvPr id="25603" name="Picture 3"/>
          <p:cNvPicPr>
            <a:picLocks noChangeAspect="1" noChangeArrowheads="1"/>
          </p:cNvPicPr>
          <p:nvPr/>
        </p:nvPicPr>
        <p:blipFill>
          <a:blip r:embed="rId3" cstate="print"/>
          <a:srcRect/>
          <a:stretch>
            <a:fillRect/>
          </a:stretch>
        </p:blipFill>
        <p:spPr bwMode="auto">
          <a:xfrm>
            <a:off x="894326" y="1399739"/>
            <a:ext cx="7236951" cy="4495805"/>
          </a:xfrm>
          <a:prstGeom prst="rect">
            <a:avLst/>
          </a:prstGeom>
          <a:noFill/>
          <a:ln w="9525">
            <a:noFill/>
            <a:miter lim="800000"/>
            <a:headEnd/>
            <a:tailEnd/>
          </a:ln>
          <a:effectLst/>
        </p:spPr>
      </p:pic>
      <p:sp>
        <p:nvSpPr>
          <p:cNvPr id="6" name="TextBox 5"/>
          <p:cNvSpPr txBox="1"/>
          <p:nvPr/>
        </p:nvSpPr>
        <p:spPr>
          <a:xfrm>
            <a:off x="0" y="6010275"/>
            <a:ext cx="8131277" cy="230832"/>
          </a:xfrm>
          <a:prstGeom prst="rect">
            <a:avLst/>
          </a:prstGeom>
          <a:noFill/>
        </p:spPr>
        <p:txBody>
          <a:bodyPr wrap="square" rtlCol="0">
            <a:spAutoFit/>
          </a:bodyPr>
          <a:lstStyle/>
          <a:p>
            <a:pPr algn="l"/>
            <a:r>
              <a:rPr lang="en-US" sz="900" dirty="0" smtClean="0"/>
              <a:t>Source: Sadovy 2003 pg. 6; Trade scoping study 2007 pg. 9</a:t>
            </a:r>
            <a:endParaRPr lang="en-US" sz="900" dirty="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877163"/>
          </a:xfrm>
        </p:spPr>
        <p:txBody>
          <a:bodyPr/>
          <a:lstStyle/>
          <a:p>
            <a:r>
              <a:rPr lang="en-US" dirty="0" smtClean="0"/>
              <a:t>Although the live food fish sector is a small portion of fish trade, the high premium for live fish makes this market highly lucrative relative to the fresh fish market</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30</a:t>
            </a:fld>
            <a:endParaRPr lang="en-US"/>
          </a:p>
        </p:txBody>
      </p:sp>
      <p:graphicFrame>
        <p:nvGraphicFramePr>
          <p:cNvPr id="4" name="Chart 3"/>
          <p:cNvGraphicFramePr/>
          <p:nvPr/>
        </p:nvGraphicFramePr>
        <p:xfrm>
          <a:off x="395737" y="1630571"/>
          <a:ext cx="7863680" cy="421419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95737" y="1353571"/>
            <a:ext cx="7595324" cy="246221"/>
          </a:xfrm>
          <a:prstGeom prst="rect">
            <a:avLst/>
          </a:prstGeom>
          <a:noFill/>
        </p:spPr>
        <p:txBody>
          <a:bodyPr wrap="square" rtlCol="0">
            <a:spAutoFit/>
          </a:bodyPr>
          <a:lstStyle/>
          <a:p>
            <a:r>
              <a:rPr lang="en-US" sz="1000" u="sng" dirty="0" smtClean="0"/>
              <a:t>Average retail prices (March 2003) of dead and live reef food fish in Hong Kong, China (USD/kg)</a:t>
            </a:r>
            <a:endParaRPr lang="en-US" sz="1000" u="sng" dirty="0"/>
          </a:p>
        </p:txBody>
      </p:sp>
      <p:sp>
        <p:nvSpPr>
          <p:cNvPr id="6" name="TextBox 5"/>
          <p:cNvSpPr txBox="1"/>
          <p:nvPr/>
        </p:nvSpPr>
        <p:spPr>
          <a:xfrm>
            <a:off x="119063" y="6017623"/>
            <a:ext cx="4278766" cy="230832"/>
          </a:xfrm>
          <a:prstGeom prst="rect">
            <a:avLst/>
          </a:prstGeom>
          <a:noFill/>
        </p:spPr>
        <p:txBody>
          <a:bodyPr wrap="square" rtlCol="0">
            <a:spAutoFit/>
          </a:bodyPr>
          <a:lstStyle/>
          <a:p>
            <a:pPr algn="l"/>
            <a:r>
              <a:rPr lang="en-US" sz="900" dirty="0" smtClean="0"/>
              <a:t>Source: Sadovy, 2003</a:t>
            </a:r>
            <a:endParaRPr lang="en-US" sz="9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923330"/>
          </a:xfrm>
        </p:spPr>
        <p:txBody>
          <a:bodyPr/>
          <a:lstStyle/>
          <a:p>
            <a:r>
              <a:rPr lang="en-US" sz="2000" dirty="0" smtClean="0"/>
              <a:t>The live reef food fish trade has expanded to include many source countries; global aquaculture production of groupers is now in excess of the LRFFT, though most destined for the fresh fish market</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31</a:t>
            </a:fld>
            <a:endParaRPr lang="en-US"/>
          </a:p>
        </p:txBody>
      </p:sp>
      <p:sp>
        <p:nvSpPr>
          <p:cNvPr id="14" name="Rectangle 13"/>
          <p:cNvSpPr/>
          <p:nvPr/>
        </p:nvSpPr>
        <p:spPr bwMode="auto">
          <a:xfrm>
            <a:off x="119063" y="1536970"/>
            <a:ext cx="1807014" cy="3514206"/>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1000" b="1" dirty="0" smtClean="0"/>
              <a:t>Primary source countries:</a:t>
            </a:r>
          </a:p>
          <a:p>
            <a:pPr algn="l"/>
            <a:r>
              <a:rPr lang="en-US" sz="1000" dirty="0" smtClean="0"/>
              <a:t>Indonesia,</a:t>
            </a:r>
          </a:p>
          <a:p>
            <a:pPr algn="l"/>
            <a:r>
              <a:rPr lang="en-US" sz="1000" dirty="0" smtClean="0"/>
              <a:t>Philippines</a:t>
            </a:r>
          </a:p>
          <a:p>
            <a:pPr algn="l"/>
            <a:r>
              <a:rPr lang="en-US" sz="1000" dirty="0" smtClean="0"/>
              <a:t>Australia</a:t>
            </a:r>
          </a:p>
          <a:p>
            <a:pPr algn="l"/>
            <a:r>
              <a:rPr lang="en-US" sz="1000" dirty="0" smtClean="0"/>
              <a:t>PRC</a:t>
            </a:r>
          </a:p>
          <a:p>
            <a:pPr algn="l"/>
            <a:r>
              <a:rPr lang="en-US" sz="1000" dirty="0" smtClean="0"/>
              <a:t>Malaysia</a:t>
            </a:r>
          </a:p>
          <a:p>
            <a:pPr algn="l"/>
            <a:r>
              <a:rPr lang="en-US" sz="1000" dirty="0" smtClean="0"/>
              <a:t>Thailand</a:t>
            </a:r>
          </a:p>
          <a:p>
            <a:pPr algn="l"/>
            <a:r>
              <a:rPr lang="en-US" sz="1000" dirty="0" smtClean="0"/>
              <a:t>Viet Nam</a:t>
            </a:r>
          </a:p>
          <a:p>
            <a:pPr algn="l"/>
            <a:endParaRPr lang="en-US" sz="1000" dirty="0" smtClean="0"/>
          </a:p>
          <a:p>
            <a:pPr marL="0" marR="0" indent="0" algn="l" defTabSz="914400" rtl="0" eaLnBrk="1" fontAlgn="base" latinLnBrk="0" hangingPunct="1">
              <a:lnSpc>
                <a:spcPct val="100000"/>
              </a:lnSpc>
              <a:spcBef>
                <a:spcPct val="0"/>
              </a:spcBef>
              <a:spcAft>
                <a:spcPct val="0"/>
              </a:spcAft>
              <a:buClrTx/>
              <a:buSzTx/>
              <a:buFontTx/>
              <a:buNone/>
              <a:tabLst/>
            </a:pPr>
            <a:r>
              <a:rPr lang="en-US" sz="1000" b="1" dirty="0" smtClean="0"/>
              <a:t>Contributing source countries:</a:t>
            </a:r>
          </a:p>
          <a:p>
            <a:pPr algn="l"/>
            <a:r>
              <a:rPr lang="en-US" sz="1000" dirty="0" smtClean="0"/>
              <a:t>Fiji Islands</a:t>
            </a:r>
          </a:p>
          <a:p>
            <a:pPr algn="l"/>
            <a:r>
              <a:rPr lang="en-US" sz="1000" dirty="0" smtClean="0"/>
              <a:t>Maldives</a:t>
            </a:r>
          </a:p>
          <a:p>
            <a:pPr algn="l"/>
            <a:r>
              <a:rPr lang="en-US" sz="1000" dirty="0" smtClean="0"/>
              <a:t>Marshall Islands</a:t>
            </a:r>
          </a:p>
          <a:p>
            <a:pPr algn="l"/>
            <a:r>
              <a:rPr lang="en-US" sz="1000" dirty="0" smtClean="0"/>
              <a:t>Papua New Guinea (PNG), Seychelles</a:t>
            </a:r>
          </a:p>
          <a:p>
            <a:pPr algn="l"/>
            <a:r>
              <a:rPr lang="en-US" sz="1000" dirty="0" smtClean="0"/>
              <a:t>Singapore</a:t>
            </a:r>
          </a:p>
          <a:p>
            <a:pPr algn="l"/>
            <a:r>
              <a:rPr lang="en-US" sz="1000" dirty="0" smtClean="0"/>
              <a:t>Solomon Islands</a:t>
            </a:r>
          </a:p>
        </p:txBody>
      </p:sp>
      <p:grpSp>
        <p:nvGrpSpPr>
          <p:cNvPr id="20" name="Group 19"/>
          <p:cNvGrpSpPr/>
          <p:nvPr/>
        </p:nvGrpSpPr>
        <p:grpSpPr>
          <a:xfrm>
            <a:off x="2043303" y="1536970"/>
            <a:ext cx="3972481" cy="3514206"/>
            <a:chOff x="2010030" y="1393111"/>
            <a:chExt cx="4260418" cy="3791205"/>
          </a:xfrm>
        </p:grpSpPr>
        <p:graphicFrame>
          <p:nvGraphicFramePr>
            <p:cNvPr id="4" name="Chart 3"/>
            <p:cNvGraphicFramePr/>
            <p:nvPr/>
          </p:nvGraphicFramePr>
          <p:xfrm>
            <a:off x="2281923" y="2737207"/>
            <a:ext cx="3988525" cy="2447109"/>
          </p:xfrm>
          <a:graphic>
            <a:graphicData uri="http://schemas.openxmlformats.org/drawingml/2006/chart">
              <c:chart xmlns:c="http://schemas.openxmlformats.org/drawingml/2006/chart" xmlns:r="http://schemas.openxmlformats.org/officeDocument/2006/relationships" r:id="rId2"/>
            </a:graphicData>
          </a:graphic>
        </p:graphicFrame>
        <p:grpSp>
          <p:nvGrpSpPr>
            <p:cNvPr id="5" name="Group 4"/>
            <p:cNvGrpSpPr/>
            <p:nvPr/>
          </p:nvGrpSpPr>
          <p:grpSpPr>
            <a:xfrm>
              <a:off x="2551887" y="1818466"/>
              <a:ext cx="2217687" cy="791246"/>
              <a:chOff x="3248297" y="931817"/>
              <a:chExt cx="2037806" cy="871230"/>
            </a:xfrm>
          </p:grpSpPr>
          <p:sp>
            <p:nvSpPr>
              <p:cNvPr id="6" name="Rectangle 5"/>
              <p:cNvSpPr/>
              <p:nvPr/>
            </p:nvSpPr>
            <p:spPr bwMode="auto">
              <a:xfrm>
                <a:off x="3248297" y="931817"/>
                <a:ext cx="2037806" cy="84634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ndParaRPr>
              </a:p>
            </p:txBody>
          </p:sp>
          <p:grpSp>
            <p:nvGrpSpPr>
              <p:cNvPr id="7" name="Group 10"/>
              <p:cNvGrpSpPr/>
              <p:nvPr/>
            </p:nvGrpSpPr>
            <p:grpSpPr>
              <a:xfrm>
                <a:off x="3352801" y="964783"/>
                <a:ext cx="1933302" cy="838264"/>
                <a:chOff x="3352801" y="964783"/>
                <a:chExt cx="1933302" cy="838264"/>
              </a:xfrm>
            </p:grpSpPr>
            <p:sp>
              <p:nvSpPr>
                <p:cNvPr id="8" name="Rectangle 4"/>
                <p:cNvSpPr/>
                <p:nvPr/>
              </p:nvSpPr>
              <p:spPr bwMode="auto">
                <a:xfrm>
                  <a:off x="3352801" y="1009516"/>
                  <a:ext cx="182880" cy="156754"/>
                </a:xfrm>
                <a:prstGeom prst="rect">
                  <a:avLst/>
                </a:prstGeom>
                <a:solidFill>
                  <a:schemeClr val="tx2"/>
                </a:solidFill>
                <a:ln w="9525" cap="flat" cmpd="sng" algn="ctr">
                  <a:no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ndParaRPr>
                </a:p>
              </p:txBody>
            </p:sp>
            <p:sp>
              <p:nvSpPr>
                <p:cNvPr id="9" name="Rectangle 8"/>
                <p:cNvSpPr/>
                <p:nvPr/>
              </p:nvSpPr>
              <p:spPr bwMode="auto">
                <a:xfrm>
                  <a:off x="3352801" y="1271870"/>
                  <a:ext cx="182880" cy="156754"/>
                </a:xfrm>
                <a:prstGeom prst="rect">
                  <a:avLst/>
                </a:prstGeom>
                <a:solidFill>
                  <a:schemeClr val="accent1">
                    <a:lumMod val="75000"/>
                  </a:schemeClr>
                </a:solidFill>
                <a:ln w="9525" cap="flat" cmpd="sng" algn="ctr">
                  <a:no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ndParaRPr>
                </a:p>
              </p:txBody>
            </p:sp>
            <p:sp>
              <p:nvSpPr>
                <p:cNvPr id="10" name="Rectangle 9"/>
                <p:cNvSpPr/>
                <p:nvPr/>
              </p:nvSpPr>
              <p:spPr bwMode="auto">
                <a:xfrm>
                  <a:off x="3352801" y="1576670"/>
                  <a:ext cx="182880" cy="156754"/>
                </a:xfrm>
                <a:prstGeom prst="rect">
                  <a:avLst/>
                </a:prstGeom>
                <a:solidFill>
                  <a:schemeClr val="bg2">
                    <a:lumMod val="75000"/>
                  </a:schemeClr>
                </a:solidFill>
                <a:ln w="9525" cap="flat" cmpd="sng" algn="ctr">
                  <a:no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ndParaRPr>
                </a:p>
              </p:txBody>
            </p:sp>
            <p:sp>
              <p:nvSpPr>
                <p:cNvPr id="11" name="TextBox 10"/>
                <p:cNvSpPr txBox="1"/>
                <p:nvPr/>
              </p:nvSpPr>
              <p:spPr>
                <a:xfrm>
                  <a:off x="3445739" y="964783"/>
                  <a:ext cx="1045028" cy="271111"/>
                </a:xfrm>
                <a:prstGeom prst="rect">
                  <a:avLst/>
                </a:prstGeom>
                <a:noFill/>
              </p:spPr>
              <p:txBody>
                <a:bodyPr wrap="square" rtlCol="0">
                  <a:spAutoFit/>
                </a:bodyPr>
                <a:lstStyle/>
                <a:p>
                  <a:r>
                    <a:rPr lang="en-US" sz="1000" dirty="0" smtClean="0"/>
                    <a:t>= Wild capture</a:t>
                  </a:r>
                  <a:endParaRPr lang="en-US" sz="1000" dirty="0"/>
                </a:p>
              </p:txBody>
            </p:sp>
            <p:sp>
              <p:nvSpPr>
                <p:cNvPr id="12" name="TextBox 11"/>
                <p:cNvSpPr txBox="1"/>
                <p:nvPr/>
              </p:nvSpPr>
              <p:spPr>
                <a:xfrm>
                  <a:off x="3445739" y="1227137"/>
                  <a:ext cx="1840364" cy="271111"/>
                </a:xfrm>
                <a:prstGeom prst="rect">
                  <a:avLst/>
                </a:prstGeom>
                <a:noFill/>
              </p:spPr>
              <p:txBody>
                <a:bodyPr wrap="square" rtlCol="0">
                  <a:spAutoFit/>
                </a:bodyPr>
                <a:lstStyle/>
                <a:p>
                  <a:r>
                    <a:rPr lang="en-US" sz="1000" dirty="0" smtClean="0"/>
                    <a:t>= Aquaculture from wild seed</a:t>
                  </a:r>
                  <a:endParaRPr lang="en-US" sz="1000" dirty="0"/>
                </a:p>
              </p:txBody>
            </p:sp>
            <p:sp>
              <p:nvSpPr>
                <p:cNvPr id="13" name="TextBox 12"/>
                <p:cNvSpPr txBox="1"/>
                <p:nvPr/>
              </p:nvSpPr>
              <p:spPr>
                <a:xfrm>
                  <a:off x="3445739" y="1531937"/>
                  <a:ext cx="1526856" cy="271110"/>
                </a:xfrm>
                <a:prstGeom prst="rect">
                  <a:avLst/>
                </a:prstGeom>
                <a:noFill/>
              </p:spPr>
              <p:txBody>
                <a:bodyPr wrap="square" rtlCol="0">
                  <a:spAutoFit/>
                </a:bodyPr>
                <a:lstStyle/>
                <a:p>
                  <a:r>
                    <a:rPr lang="en-US" sz="1000" dirty="0" smtClean="0"/>
                    <a:t>= Full cycle </a:t>
                  </a:r>
                  <a:r>
                    <a:rPr lang="en-US" sz="1000" dirty="0" err="1" smtClean="0"/>
                    <a:t>mariculture</a:t>
                  </a:r>
                  <a:endParaRPr lang="en-US" sz="1000" dirty="0"/>
                </a:p>
              </p:txBody>
            </p:sp>
          </p:grpSp>
        </p:grpSp>
        <p:sp>
          <p:nvSpPr>
            <p:cNvPr id="16" name="TextBox 15"/>
            <p:cNvSpPr txBox="1"/>
            <p:nvPr/>
          </p:nvSpPr>
          <p:spPr>
            <a:xfrm>
              <a:off x="2010030" y="1393111"/>
              <a:ext cx="3301401" cy="265629"/>
            </a:xfrm>
            <a:prstGeom prst="rect">
              <a:avLst/>
            </a:prstGeom>
            <a:noFill/>
          </p:spPr>
          <p:txBody>
            <a:bodyPr wrap="square" rtlCol="0">
              <a:spAutoFit/>
            </a:bodyPr>
            <a:lstStyle/>
            <a:p>
              <a:r>
                <a:rPr lang="en-US" sz="1000" u="sng" dirty="0" smtClean="0"/>
                <a:t>Supply of live reef food fish as of 2005</a:t>
              </a:r>
              <a:endParaRPr lang="en-US" sz="1000" u="sng" dirty="0"/>
            </a:p>
          </p:txBody>
        </p:sp>
      </p:grpSp>
      <p:sp>
        <p:nvSpPr>
          <p:cNvPr id="17" name="TextBox 16"/>
          <p:cNvSpPr txBox="1"/>
          <p:nvPr/>
        </p:nvSpPr>
        <p:spPr>
          <a:xfrm>
            <a:off x="0" y="5928527"/>
            <a:ext cx="8961438" cy="369332"/>
          </a:xfrm>
          <a:prstGeom prst="rect">
            <a:avLst/>
          </a:prstGeom>
          <a:noFill/>
        </p:spPr>
        <p:txBody>
          <a:bodyPr wrap="square" rtlCol="0">
            <a:spAutoFit/>
          </a:bodyPr>
          <a:lstStyle/>
          <a:p>
            <a:pPr algn="l"/>
            <a:r>
              <a:rPr lang="en-US" sz="900" dirty="0" smtClean="0"/>
              <a:t>Pomeroy et. al. “Evaluation of Policy Options for the Live Reef Food Fish Trade: Focus on </a:t>
            </a:r>
            <a:r>
              <a:rPr lang="en-US" sz="900" dirty="0" err="1" smtClean="0"/>
              <a:t>Calamianes</a:t>
            </a:r>
            <a:r>
              <a:rPr lang="en-US" sz="900" dirty="0" smtClean="0"/>
              <a:t> Islands and Palawan Province, Philippines, with Implications for National Policy”, Pg. 13, 2005.</a:t>
            </a:r>
            <a:endParaRPr lang="en-US" sz="900" dirty="0"/>
          </a:p>
        </p:txBody>
      </p:sp>
      <p:sp>
        <p:nvSpPr>
          <p:cNvPr id="18" name="TextBox 17"/>
          <p:cNvSpPr txBox="1"/>
          <p:nvPr/>
        </p:nvSpPr>
        <p:spPr>
          <a:xfrm>
            <a:off x="5471319" y="1516731"/>
            <a:ext cx="3301401" cy="246221"/>
          </a:xfrm>
          <a:prstGeom prst="rect">
            <a:avLst/>
          </a:prstGeom>
          <a:noFill/>
        </p:spPr>
        <p:txBody>
          <a:bodyPr wrap="square" rtlCol="0">
            <a:spAutoFit/>
          </a:bodyPr>
          <a:lstStyle/>
          <a:p>
            <a:r>
              <a:rPr lang="en-US" sz="1000" u="sng" dirty="0" smtClean="0"/>
              <a:t>Global aquaculture production in 2007</a:t>
            </a:r>
            <a:endParaRPr lang="en-US" sz="1000" u="sng" dirty="0"/>
          </a:p>
        </p:txBody>
      </p:sp>
      <p:graphicFrame>
        <p:nvGraphicFramePr>
          <p:cNvPr id="19" name="Chart 18"/>
          <p:cNvGraphicFramePr/>
          <p:nvPr/>
        </p:nvGraphicFramePr>
        <p:xfrm>
          <a:off x="5214027" y="2128619"/>
          <a:ext cx="3747412" cy="2577679"/>
        </p:xfrm>
        <a:graphic>
          <a:graphicData uri="http://schemas.openxmlformats.org/drawingml/2006/chart">
            <c:chart xmlns:c="http://schemas.openxmlformats.org/drawingml/2006/chart" xmlns:r="http://schemas.openxmlformats.org/officeDocument/2006/relationships" r:id="rId3"/>
          </a:graphicData>
        </a:graphic>
      </p:graphicFrame>
      <p:sp>
        <p:nvSpPr>
          <p:cNvPr id="21" name="TextBox 20"/>
          <p:cNvSpPr txBox="1"/>
          <p:nvPr/>
        </p:nvSpPr>
        <p:spPr>
          <a:xfrm rot="16200000">
            <a:off x="4370438" y="2937995"/>
            <a:ext cx="1687178" cy="246221"/>
          </a:xfrm>
          <a:prstGeom prst="rect">
            <a:avLst/>
          </a:prstGeom>
          <a:noFill/>
        </p:spPr>
        <p:txBody>
          <a:bodyPr wrap="square" rtlCol="0">
            <a:spAutoFit/>
          </a:bodyPr>
          <a:lstStyle/>
          <a:p>
            <a:r>
              <a:rPr lang="en-US" sz="1000" dirty="0" smtClean="0"/>
              <a:t>tons</a:t>
            </a:r>
            <a:endParaRPr lang="en-US" sz="1000" dirty="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0" name="Chart 19"/>
          <p:cNvGraphicFramePr/>
          <p:nvPr/>
        </p:nvGraphicFramePr>
        <p:xfrm>
          <a:off x="365285" y="3935544"/>
          <a:ext cx="4053099" cy="20776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Chart 16"/>
          <p:cNvGraphicFramePr/>
          <p:nvPr/>
        </p:nvGraphicFramePr>
        <p:xfrm>
          <a:off x="365285" y="1271272"/>
          <a:ext cx="4032363" cy="2418052"/>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a:xfrm>
            <a:off x="119063" y="230188"/>
            <a:ext cx="8618537" cy="584775"/>
          </a:xfrm>
        </p:spPr>
        <p:txBody>
          <a:bodyPr/>
          <a:lstStyle/>
          <a:p>
            <a:r>
              <a:rPr lang="en-US" dirty="0" smtClean="0"/>
              <a:t>Recorded import volumes into Hong Kong have been relatively constant or increasing, though down from the 1990s. </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32</a:t>
            </a:fld>
            <a:endParaRPr lang="en-US"/>
          </a:p>
        </p:txBody>
      </p:sp>
      <p:sp>
        <p:nvSpPr>
          <p:cNvPr id="21" name="Rectangle 20"/>
          <p:cNvSpPr/>
          <p:nvPr/>
        </p:nvSpPr>
        <p:spPr>
          <a:xfrm>
            <a:off x="0" y="6013174"/>
            <a:ext cx="8961438" cy="230832"/>
          </a:xfrm>
          <a:prstGeom prst="rect">
            <a:avLst/>
          </a:prstGeom>
        </p:spPr>
        <p:txBody>
          <a:bodyPr wrap="square">
            <a:spAutoFit/>
          </a:bodyPr>
          <a:lstStyle/>
          <a:p>
            <a:pPr algn="l"/>
            <a:r>
              <a:rPr lang="en-US" sz="900" dirty="0" smtClean="0"/>
              <a:t>Sources: The Agriculture, Fisheries and Conservation Department of the Hong Kong SAR Government; Hong Kong Census &amp; Statistics; WWF</a:t>
            </a:r>
            <a:endParaRPr lang="en-US" sz="900" dirty="0"/>
          </a:p>
        </p:txBody>
      </p:sp>
      <p:sp>
        <p:nvSpPr>
          <p:cNvPr id="26" name="Isosceles Triangle 25"/>
          <p:cNvSpPr/>
          <p:nvPr/>
        </p:nvSpPr>
        <p:spPr bwMode="auto">
          <a:xfrm rot="5400000">
            <a:off x="3641450" y="2941884"/>
            <a:ext cx="3638697" cy="314543"/>
          </a:xfrm>
          <a:prstGeom prst="triangle">
            <a:avLst/>
          </a:prstGeom>
          <a:solidFill>
            <a:schemeClr val="tx2"/>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31" name="TextBox 30"/>
          <p:cNvSpPr txBox="1"/>
          <p:nvPr/>
        </p:nvSpPr>
        <p:spPr>
          <a:xfrm>
            <a:off x="6004560" y="1711138"/>
            <a:ext cx="2743200" cy="2800766"/>
          </a:xfrm>
          <a:prstGeom prst="rect">
            <a:avLst/>
          </a:prstGeom>
          <a:noFill/>
        </p:spPr>
        <p:txBody>
          <a:bodyPr wrap="square" rtlCol="0">
            <a:spAutoFit/>
          </a:bodyPr>
          <a:lstStyle/>
          <a:p>
            <a:pPr algn="l"/>
            <a:r>
              <a:rPr lang="en-US" sz="1100" dirty="0" smtClean="0"/>
              <a:t>Data from Agriculture, Fisheries and Conservation Department – Hong Kong, as of Feb. 20, 2011</a:t>
            </a:r>
          </a:p>
          <a:p>
            <a:pPr algn="l"/>
            <a:endParaRPr lang="en-US" sz="1100" dirty="0" smtClean="0"/>
          </a:p>
          <a:p>
            <a:pPr algn="l"/>
            <a:r>
              <a:rPr lang="en-US" sz="1100" dirty="0" smtClean="0"/>
              <a:t>This data represents live reef food fish . No fish fry or ornamental fish are included</a:t>
            </a:r>
          </a:p>
          <a:p>
            <a:pPr algn="l"/>
            <a:endParaRPr lang="en-US" sz="1100" dirty="0" smtClean="0"/>
          </a:p>
          <a:p>
            <a:pPr algn="l"/>
            <a:r>
              <a:rPr lang="en-US" sz="1100" dirty="0" smtClean="0"/>
              <a:t>The volume data includes imports by air and by fishing vessels.</a:t>
            </a:r>
          </a:p>
          <a:p>
            <a:pPr algn="l"/>
            <a:endParaRPr lang="en-US" sz="1100" dirty="0" smtClean="0"/>
          </a:p>
          <a:p>
            <a:pPr algn="l"/>
            <a:r>
              <a:rPr lang="en-US" sz="1100" dirty="0" smtClean="0"/>
              <a:t>Value data reflects import price (Vehicle Price + Shipping freight + Insurance Cost), not wholesale price, of air imports only</a:t>
            </a:r>
          </a:p>
          <a:p>
            <a:pPr algn="l"/>
            <a:endParaRPr lang="en-US" sz="1100" dirty="0" smtClean="0"/>
          </a:p>
        </p:txBody>
      </p:sp>
      <p:grpSp>
        <p:nvGrpSpPr>
          <p:cNvPr id="16" name="Group 15"/>
          <p:cNvGrpSpPr/>
          <p:nvPr/>
        </p:nvGrpSpPr>
        <p:grpSpPr>
          <a:xfrm>
            <a:off x="119063" y="1061184"/>
            <a:ext cx="4650891" cy="2561873"/>
            <a:chOff x="294232" y="814963"/>
            <a:chExt cx="4650891" cy="2561873"/>
          </a:xfrm>
        </p:grpSpPr>
        <p:sp>
          <p:nvSpPr>
            <p:cNvPr id="28" name="TextBox 27"/>
            <p:cNvSpPr txBox="1"/>
            <p:nvPr/>
          </p:nvSpPr>
          <p:spPr>
            <a:xfrm rot="16200000">
              <a:off x="-495245" y="1919564"/>
              <a:ext cx="1825175" cy="246221"/>
            </a:xfrm>
            <a:prstGeom prst="rect">
              <a:avLst/>
            </a:prstGeom>
            <a:noFill/>
          </p:spPr>
          <p:txBody>
            <a:bodyPr wrap="square" rtlCol="0">
              <a:spAutoFit/>
            </a:bodyPr>
            <a:lstStyle/>
            <a:p>
              <a:r>
                <a:rPr lang="en-US" sz="1000" dirty="0" smtClean="0"/>
                <a:t>Tons</a:t>
              </a:r>
            </a:p>
          </p:txBody>
        </p:sp>
        <p:sp>
          <p:nvSpPr>
            <p:cNvPr id="29" name="TextBox 28"/>
            <p:cNvSpPr txBox="1"/>
            <p:nvPr/>
          </p:nvSpPr>
          <p:spPr>
            <a:xfrm>
              <a:off x="653109" y="814963"/>
              <a:ext cx="3741363" cy="246221"/>
            </a:xfrm>
            <a:prstGeom prst="rect">
              <a:avLst/>
            </a:prstGeom>
            <a:noFill/>
          </p:spPr>
          <p:txBody>
            <a:bodyPr wrap="square" rtlCol="0">
              <a:spAutoFit/>
            </a:bodyPr>
            <a:lstStyle/>
            <a:p>
              <a:r>
                <a:rPr lang="en-US" sz="1000" u="sng" dirty="0" smtClean="0"/>
                <a:t>Volume of Hong Kong LRFF imports over time</a:t>
              </a:r>
              <a:endParaRPr lang="en-US" sz="1000" u="sng" dirty="0"/>
            </a:p>
          </p:txBody>
        </p:sp>
        <p:sp>
          <p:nvSpPr>
            <p:cNvPr id="30" name="TextBox 29"/>
            <p:cNvSpPr txBox="1"/>
            <p:nvPr/>
          </p:nvSpPr>
          <p:spPr>
            <a:xfrm>
              <a:off x="4200510" y="3130615"/>
              <a:ext cx="744613" cy="246221"/>
            </a:xfrm>
            <a:prstGeom prst="rect">
              <a:avLst/>
            </a:prstGeom>
            <a:noFill/>
          </p:spPr>
          <p:txBody>
            <a:bodyPr wrap="square" rtlCol="0">
              <a:spAutoFit/>
            </a:bodyPr>
            <a:lstStyle/>
            <a:p>
              <a:r>
                <a:rPr lang="en-US" sz="1000" dirty="0" smtClean="0"/>
                <a:t>Year</a:t>
              </a:r>
            </a:p>
          </p:txBody>
        </p:sp>
      </p:grpSp>
      <p:grpSp>
        <p:nvGrpSpPr>
          <p:cNvPr id="35" name="Group 34"/>
          <p:cNvGrpSpPr/>
          <p:nvPr/>
        </p:nvGrpSpPr>
        <p:grpSpPr>
          <a:xfrm>
            <a:off x="189924" y="3689324"/>
            <a:ext cx="4657184" cy="2277749"/>
            <a:chOff x="107238" y="1154412"/>
            <a:chExt cx="4965252" cy="3761556"/>
          </a:xfrm>
        </p:grpSpPr>
        <p:sp>
          <p:nvSpPr>
            <p:cNvPr id="37" name="TextBox 36"/>
            <p:cNvSpPr txBox="1"/>
            <p:nvPr/>
          </p:nvSpPr>
          <p:spPr>
            <a:xfrm rot="16200000">
              <a:off x="-1093008" y="2814438"/>
              <a:ext cx="2663000" cy="262508"/>
            </a:xfrm>
            <a:prstGeom prst="rect">
              <a:avLst/>
            </a:prstGeom>
            <a:noFill/>
          </p:spPr>
          <p:txBody>
            <a:bodyPr wrap="square" rtlCol="0">
              <a:spAutoFit/>
            </a:bodyPr>
            <a:lstStyle/>
            <a:p>
              <a:r>
                <a:rPr lang="en-US" sz="1000" dirty="0" smtClean="0"/>
                <a:t>Thousands of US$</a:t>
              </a:r>
            </a:p>
          </p:txBody>
        </p:sp>
        <p:sp>
          <p:nvSpPr>
            <p:cNvPr id="38" name="TextBox 37"/>
            <p:cNvSpPr txBox="1"/>
            <p:nvPr/>
          </p:nvSpPr>
          <p:spPr>
            <a:xfrm>
              <a:off x="4260120" y="4509350"/>
              <a:ext cx="812370" cy="406618"/>
            </a:xfrm>
            <a:prstGeom prst="rect">
              <a:avLst/>
            </a:prstGeom>
            <a:noFill/>
          </p:spPr>
          <p:txBody>
            <a:bodyPr wrap="square" rtlCol="0">
              <a:spAutoFit/>
            </a:bodyPr>
            <a:lstStyle/>
            <a:p>
              <a:r>
                <a:rPr lang="en-US" sz="1000" dirty="0" smtClean="0"/>
                <a:t>Year</a:t>
              </a:r>
            </a:p>
          </p:txBody>
        </p:sp>
        <p:sp>
          <p:nvSpPr>
            <p:cNvPr id="39" name="TextBox 38"/>
            <p:cNvSpPr txBox="1"/>
            <p:nvPr/>
          </p:nvSpPr>
          <p:spPr>
            <a:xfrm>
              <a:off x="500989" y="1154412"/>
              <a:ext cx="4081813" cy="406618"/>
            </a:xfrm>
            <a:prstGeom prst="rect">
              <a:avLst/>
            </a:prstGeom>
            <a:noFill/>
          </p:spPr>
          <p:txBody>
            <a:bodyPr wrap="square" rtlCol="0">
              <a:spAutoFit/>
            </a:bodyPr>
            <a:lstStyle/>
            <a:p>
              <a:r>
                <a:rPr lang="en-US" sz="1000" u="sng" dirty="0" smtClean="0"/>
                <a:t>Value of Hong Kong LRFF air imports over time</a:t>
              </a:r>
              <a:endParaRPr lang="en-US" sz="1000" u="sng" dirty="0"/>
            </a:p>
          </p:txBody>
        </p:sp>
      </p:gr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t>WWF used CSD and AFCD data to estimate the difference between imports by air and imports by fishing vessel</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33</a:t>
            </a:fld>
            <a:endParaRPr lang="en-US"/>
          </a:p>
        </p:txBody>
      </p:sp>
      <p:pic>
        <p:nvPicPr>
          <p:cNvPr id="24580" name="Picture 4"/>
          <p:cNvPicPr>
            <a:picLocks noChangeAspect="1" noChangeArrowheads="1"/>
          </p:cNvPicPr>
          <p:nvPr/>
        </p:nvPicPr>
        <p:blipFill>
          <a:blip r:embed="rId2" cstate="print"/>
          <a:srcRect/>
          <a:stretch>
            <a:fillRect/>
          </a:stretch>
        </p:blipFill>
        <p:spPr bwMode="auto">
          <a:xfrm>
            <a:off x="337542" y="1068220"/>
            <a:ext cx="4181993" cy="2285932"/>
          </a:xfrm>
          <a:prstGeom prst="rect">
            <a:avLst/>
          </a:prstGeom>
          <a:noFill/>
          <a:ln w="9525">
            <a:noFill/>
            <a:miter lim="800000"/>
            <a:headEnd/>
            <a:tailEnd/>
          </a:ln>
        </p:spPr>
      </p:pic>
      <p:sp>
        <p:nvSpPr>
          <p:cNvPr id="8" name="TextBox 7"/>
          <p:cNvSpPr txBox="1"/>
          <p:nvPr/>
        </p:nvSpPr>
        <p:spPr>
          <a:xfrm>
            <a:off x="616053" y="814963"/>
            <a:ext cx="4049655" cy="220349"/>
          </a:xfrm>
          <a:prstGeom prst="rect">
            <a:avLst/>
          </a:prstGeom>
          <a:noFill/>
        </p:spPr>
        <p:txBody>
          <a:bodyPr wrap="square" rtlCol="0">
            <a:spAutoFit/>
          </a:bodyPr>
          <a:lstStyle/>
          <a:p>
            <a:r>
              <a:rPr lang="en-US" sz="1000" u="sng" dirty="0" smtClean="0"/>
              <a:t>Hong Kong import volume by air transport over time (tons)</a:t>
            </a:r>
            <a:endParaRPr lang="en-US" sz="1000" u="sng" dirty="0"/>
          </a:p>
        </p:txBody>
      </p:sp>
      <p:grpSp>
        <p:nvGrpSpPr>
          <p:cNvPr id="10" name="Group 9"/>
          <p:cNvGrpSpPr/>
          <p:nvPr/>
        </p:nvGrpSpPr>
        <p:grpSpPr>
          <a:xfrm>
            <a:off x="445152" y="3354152"/>
            <a:ext cx="4418250" cy="2661786"/>
            <a:chOff x="4557279" y="1034980"/>
            <a:chExt cx="4252119" cy="2974312"/>
          </a:xfrm>
        </p:grpSpPr>
        <p:pic>
          <p:nvPicPr>
            <p:cNvPr id="24581" name="Picture 5"/>
            <p:cNvPicPr>
              <a:picLocks noChangeAspect="1" noChangeArrowheads="1"/>
            </p:cNvPicPr>
            <p:nvPr/>
          </p:nvPicPr>
          <p:blipFill>
            <a:blip r:embed="rId3" cstate="print"/>
            <a:srcRect/>
            <a:stretch>
              <a:fillRect/>
            </a:stretch>
          </p:blipFill>
          <p:spPr bwMode="auto">
            <a:xfrm>
              <a:off x="4557279" y="1454964"/>
              <a:ext cx="4024746" cy="2554328"/>
            </a:xfrm>
            <a:prstGeom prst="rect">
              <a:avLst/>
            </a:prstGeom>
            <a:noFill/>
            <a:ln w="9525">
              <a:noFill/>
              <a:miter lim="800000"/>
              <a:headEnd/>
              <a:tailEnd/>
            </a:ln>
          </p:spPr>
        </p:pic>
        <p:sp>
          <p:nvSpPr>
            <p:cNvPr id="9" name="TextBox 8"/>
            <p:cNvSpPr txBox="1"/>
            <p:nvPr/>
          </p:nvSpPr>
          <p:spPr>
            <a:xfrm>
              <a:off x="4557279" y="1034980"/>
              <a:ext cx="4252119" cy="400110"/>
            </a:xfrm>
            <a:prstGeom prst="rect">
              <a:avLst/>
            </a:prstGeom>
            <a:noFill/>
          </p:spPr>
          <p:txBody>
            <a:bodyPr wrap="square" rtlCol="0">
              <a:spAutoFit/>
            </a:bodyPr>
            <a:lstStyle/>
            <a:p>
              <a:r>
                <a:rPr lang="en-US" sz="1000" u="sng" dirty="0" smtClean="0"/>
                <a:t>Hong Kong import volume by air transport and fishing vessel over time (tons)</a:t>
              </a:r>
              <a:endParaRPr lang="en-US" sz="1000" u="sng" dirty="0"/>
            </a:p>
          </p:txBody>
        </p:sp>
      </p:grpSp>
      <p:sp>
        <p:nvSpPr>
          <p:cNvPr id="18" name="Isosceles Triangle 17"/>
          <p:cNvSpPr/>
          <p:nvPr/>
        </p:nvSpPr>
        <p:spPr bwMode="auto">
          <a:xfrm rot="5400000">
            <a:off x="3330872" y="3125560"/>
            <a:ext cx="3828422" cy="457182"/>
          </a:xfrm>
          <a:prstGeom prst="triangle">
            <a:avLst/>
          </a:prstGeom>
          <a:solidFill>
            <a:schemeClr val="tx2"/>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20" name="TextBox 19"/>
          <p:cNvSpPr txBox="1"/>
          <p:nvPr/>
        </p:nvSpPr>
        <p:spPr>
          <a:xfrm>
            <a:off x="0" y="6030271"/>
            <a:ext cx="8961438" cy="230832"/>
          </a:xfrm>
          <a:prstGeom prst="rect">
            <a:avLst/>
          </a:prstGeom>
          <a:noFill/>
        </p:spPr>
        <p:txBody>
          <a:bodyPr wrap="square" rtlCol="0">
            <a:spAutoFit/>
          </a:bodyPr>
          <a:lstStyle/>
          <a:p>
            <a:pPr algn="l"/>
            <a:r>
              <a:rPr lang="en-US" sz="900" dirty="0" smtClean="0"/>
              <a:t>Source: WWF Coral Triangle Program, Hong Kong Workshop Report, 2009. </a:t>
            </a:r>
            <a:endParaRPr lang="en-US" sz="900" dirty="0"/>
          </a:p>
        </p:txBody>
      </p:sp>
      <p:sp>
        <p:nvSpPr>
          <p:cNvPr id="23" name="TextBox 22"/>
          <p:cNvSpPr txBox="1"/>
          <p:nvPr/>
        </p:nvSpPr>
        <p:spPr>
          <a:xfrm>
            <a:off x="5650516" y="2041362"/>
            <a:ext cx="3263926" cy="246221"/>
          </a:xfrm>
          <a:prstGeom prst="rect">
            <a:avLst/>
          </a:prstGeom>
          <a:noFill/>
        </p:spPr>
        <p:txBody>
          <a:bodyPr wrap="square" rtlCol="0">
            <a:spAutoFit/>
          </a:bodyPr>
          <a:lstStyle/>
          <a:p>
            <a:r>
              <a:rPr lang="en-US" sz="1000" u="sng" dirty="0" smtClean="0"/>
              <a:t>% imports by air and by fishing vessel in 2009</a:t>
            </a:r>
            <a:endParaRPr lang="en-US" sz="1000" u="sng" dirty="0"/>
          </a:p>
        </p:txBody>
      </p:sp>
      <p:sp>
        <p:nvSpPr>
          <p:cNvPr id="15" name="TextBox 14"/>
          <p:cNvSpPr txBox="1"/>
          <p:nvPr/>
        </p:nvSpPr>
        <p:spPr>
          <a:xfrm>
            <a:off x="7162800" y="2287583"/>
            <a:ext cx="1270000" cy="246221"/>
          </a:xfrm>
          <a:prstGeom prst="rect">
            <a:avLst/>
          </a:prstGeom>
          <a:noFill/>
        </p:spPr>
        <p:txBody>
          <a:bodyPr wrap="square" rtlCol="0">
            <a:spAutoFit/>
          </a:bodyPr>
          <a:lstStyle/>
          <a:p>
            <a:r>
              <a:rPr lang="en-US" sz="1000" dirty="0" smtClean="0"/>
              <a:t>Total = 10,630 tons</a:t>
            </a:r>
            <a:endParaRPr lang="en-US" sz="1000" dirty="0"/>
          </a:p>
        </p:txBody>
      </p:sp>
      <p:graphicFrame>
        <p:nvGraphicFramePr>
          <p:cNvPr id="13" name="Chart 12"/>
          <p:cNvGraphicFramePr/>
          <p:nvPr/>
        </p:nvGraphicFramePr>
        <p:xfrm>
          <a:off x="5650516" y="2287583"/>
          <a:ext cx="4071892" cy="256780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292388"/>
          </a:xfrm>
        </p:spPr>
        <p:txBody>
          <a:bodyPr/>
          <a:lstStyle/>
          <a:p>
            <a:r>
              <a:rPr lang="en-US" dirty="0" smtClean="0"/>
              <a:t>At least 59 species are traded in the live reef food fish market</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34</a:t>
            </a:fld>
            <a:endParaRPr lang="en-US"/>
          </a:p>
        </p:txBody>
      </p:sp>
      <p:grpSp>
        <p:nvGrpSpPr>
          <p:cNvPr id="4" name="Group 3"/>
          <p:cNvGrpSpPr/>
          <p:nvPr/>
        </p:nvGrpSpPr>
        <p:grpSpPr>
          <a:xfrm>
            <a:off x="0" y="683288"/>
            <a:ext cx="5817996" cy="5277302"/>
            <a:chOff x="112114" y="639097"/>
            <a:chExt cx="5425086" cy="5385735"/>
          </a:xfrm>
        </p:grpSpPr>
        <p:grpSp>
          <p:nvGrpSpPr>
            <p:cNvPr id="5" name="Group 10"/>
            <p:cNvGrpSpPr/>
            <p:nvPr/>
          </p:nvGrpSpPr>
          <p:grpSpPr>
            <a:xfrm>
              <a:off x="112114" y="937782"/>
              <a:ext cx="5288589" cy="2312004"/>
              <a:chOff x="112020" y="737419"/>
              <a:chExt cx="5408972" cy="2512367"/>
            </a:xfrm>
          </p:grpSpPr>
          <p:sp>
            <p:nvSpPr>
              <p:cNvPr id="12" name="TextBox 11"/>
              <p:cNvSpPr txBox="1"/>
              <p:nvPr/>
            </p:nvSpPr>
            <p:spPr>
              <a:xfrm rot="16200000">
                <a:off x="-453222" y="1533925"/>
                <a:ext cx="1508223" cy="377739"/>
              </a:xfrm>
              <a:prstGeom prst="rect">
                <a:avLst/>
              </a:prstGeom>
              <a:noFill/>
            </p:spPr>
            <p:txBody>
              <a:bodyPr wrap="square" rtlCol="0">
                <a:spAutoFit/>
              </a:bodyPr>
              <a:lstStyle/>
              <a:p>
                <a:r>
                  <a:rPr lang="en-US" sz="900" dirty="0" smtClean="0"/>
                  <a:t>Hundreds of thousands of US$</a:t>
                </a:r>
                <a:endParaRPr lang="en-US" sz="900" dirty="0"/>
              </a:p>
            </p:txBody>
          </p:sp>
          <p:graphicFrame>
            <p:nvGraphicFramePr>
              <p:cNvPr id="13" name="Chart 12"/>
              <p:cNvGraphicFramePr/>
              <p:nvPr/>
            </p:nvGraphicFramePr>
            <p:xfrm>
              <a:off x="404308" y="737419"/>
              <a:ext cx="5116684" cy="2512367"/>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Box 13"/>
              <p:cNvSpPr txBox="1"/>
              <p:nvPr/>
            </p:nvSpPr>
            <p:spPr>
              <a:xfrm>
                <a:off x="3765483" y="2978720"/>
                <a:ext cx="597046" cy="176595"/>
              </a:xfrm>
              <a:prstGeom prst="rect">
                <a:avLst/>
              </a:prstGeom>
              <a:noFill/>
            </p:spPr>
            <p:txBody>
              <a:bodyPr wrap="square" rtlCol="0">
                <a:spAutoFit/>
              </a:bodyPr>
              <a:lstStyle/>
              <a:p>
                <a:r>
                  <a:rPr lang="en-US" sz="900" dirty="0" smtClean="0"/>
                  <a:t>Year</a:t>
                </a:r>
                <a:endParaRPr lang="en-US" sz="900" dirty="0"/>
              </a:p>
            </p:txBody>
          </p:sp>
        </p:grpSp>
        <p:grpSp>
          <p:nvGrpSpPr>
            <p:cNvPr id="6" name="Group 11"/>
            <p:cNvGrpSpPr/>
            <p:nvPr/>
          </p:nvGrpSpPr>
          <p:grpSpPr>
            <a:xfrm>
              <a:off x="185474" y="3712828"/>
              <a:ext cx="5351726" cy="2312004"/>
              <a:chOff x="185474" y="3510115"/>
              <a:chExt cx="5815518" cy="2512367"/>
            </a:xfrm>
          </p:grpSpPr>
          <p:graphicFrame>
            <p:nvGraphicFramePr>
              <p:cNvPr id="9" name="Chart 8"/>
              <p:cNvGraphicFramePr/>
              <p:nvPr/>
            </p:nvGraphicFramePr>
            <p:xfrm>
              <a:off x="416306" y="3510115"/>
              <a:ext cx="5584686" cy="2512367"/>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3987478" y="5787038"/>
                <a:ext cx="597045" cy="176595"/>
              </a:xfrm>
              <a:prstGeom prst="rect">
                <a:avLst/>
              </a:prstGeom>
              <a:noFill/>
            </p:spPr>
            <p:txBody>
              <a:bodyPr wrap="square" rtlCol="0">
                <a:spAutoFit/>
              </a:bodyPr>
              <a:lstStyle/>
              <a:p>
                <a:r>
                  <a:rPr lang="en-US" sz="900" dirty="0" smtClean="0"/>
                  <a:t>Year</a:t>
                </a:r>
                <a:endParaRPr lang="en-US" sz="900" dirty="0"/>
              </a:p>
            </p:txBody>
          </p:sp>
          <p:sp>
            <p:nvSpPr>
              <p:cNvPr id="11" name="TextBox 10"/>
              <p:cNvSpPr txBox="1"/>
              <p:nvPr/>
            </p:nvSpPr>
            <p:spPr>
              <a:xfrm rot="16200000">
                <a:off x="-453222" y="4380433"/>
                <a:ext cx="1508223" cy="230832"/>
              </a:xfrm>
              <a:prstGeom prst="rect">
                <a:avLst/>
              </a:prstGeom>
              <a:noFill/>
            </p:spPr>
            <p:txBody>
              <a:bodyPr wrap="square" rtlCol="0">
                <a:spAutoFit/>
              </a:bodyPr>
              <a:lstStyle/>
              <a:p>
                <a:r>
                  <a:rPr lang="en-US" sz="900" dirty="0" smtClean="0"/>
                  <a:t>Tons</a:t>
                </a:r>
                <a:endParaRPr lang="en-US" sz="900" dirty="0"/>
              </a:p>
            </p:txBody>
          </p:sp>
        </p:grpSp>
        <p:sp>
          <p:nvSpPr>
            <p:cNvPr id="7" name="TextBox 6"/>
            <p:cNvSpPr txBox="1"/>
            <p:nvPr/>
          </p:nvSpPr>
          <p:spPr>
            <a:xfrm>
              <a:off x="477336" y="639097"/>
              <a:ext cx="3911784" cy="230832"/>
            </a:xfrm>
            <a:prstGeom prst="rect">
              <a:avLst/>
            </a:prstGeom>
            <a:noFill/>
          </p:spPr>
          <p:txBody>
            <a:bodyPr wrap="square" rtlCol="0">
              <a:spAutoFit/>
            </a:bodyPr>
            <a:lstStyle/>
            <a:p>
              <a:r>
                <a:rPr lang="en-US" sz="900" dirty="0" smtClean="0"/>
                <a:t>Hong Kong annual imports of select species in terms of value (US$)</a:t>
              </a:r>
              <a:endParaRPr lang="en-US" sz="900" dirty="0"/>
            </a:p>
          </p:txBody>
        </p:sp>
        <p:sp>
          <p:nvSpPr>
            <p:cNvPr id="8" name="TextBox 7"/>
            <p:cNvSpPr txBox="1"/>
            <p:nvPr/>
          </p:nvSpPr>
          <p:spPr>
            <a:xfrm>
              <a:off x="477336" y="3436937"/>
              <a:ext cx="3911784" cy="230832"/>
            </a:xfrm>
            <a:prstGeom prst="rect">
              <a:avLst/>
            </a:prstGeom>
            <a:noFill/>
          </p:spPr>
          <p:txBody>
            <a:bodyPr wrap="square" rtlCol="0">
              <a:spAutoFit/>
            </a:bodyPr>
            <a:lstStyle/>
            <a:p>
              <a:r>
                <a:rPr lang="en-US" sz="900" dirty="0" smtClean="0"/>
                <a:t>Hong Kong annual imports of select species in terms of volume (tons)</a:t>
              </a:r>
              <a:endParaRPr lang="en-US" sz="900" dirty="0"/>
            </a:p>
          </p:txBody>
        </p:sp>
      </p:grpSp>
      <p:sp>
        <p:nvSpPr>
          <p:cNvPr id="15" name="TextBox 14"/>
          <p:cNvSpPr txBox="1"/>
          <p:nvPr/>
        </p:nvSpPr>
        <p:spPr>
          <a:xfrm>
            <a:off x="0" y="5960590"/>
            <a:ext cx="8961438" cy="230832"/>
          </a:xfrm>
          <a:prstGeom prst="rect">
            <a:avLst/>
          </a:prstGeom>
          <a:noFill/>
        </p:spPr>
        <p:txBody>
          <a:bodyPr wrap="square" rtlCol="0">
            <a:spAutoFit/>
          </a:bodyPr>
          <a:lstStyle/>
          <a:p>
            <a:pPr algn="l"/>
            <a:r>
              <a:rPr lang="en-US" sz="900" dirty="0" smtClean="0"/>
              <a:t>Sources: Pomeroy, et. al. 2005, Pg. 14; Hong Kong Census and Statistics Department</a:t>
            </a:r>
            <a:endParaRPr lang="en-US" sz="900" dirty="0"/>
          </a:p>
        </p:txBody>
      </p:sp>
      <p:sp>
        <p:nvSpPr>
          <p:cNvPr id="17" name="TextBox 16"/>
          <p:cNvSpPr txBox="1"/>
          <p:nvPr/>
        </p:nvSpPr>
        <p:spPr>
          <a:xfrm>
            <a:off x="5817996" y="909473"/>
            <a:ext cx="2919604" cy="1015663"/>
          </a:xfrm>
          <a:prstGeom prst="rect">
            <a:avLst/>
          </a:prstGeom>
          <a:noFill/>
        </p:spPr>
        <p:txBody>
          <a:bodyPr wrap="square" rtlCol="0">
            <a:spAutoFit/>
          </a:bodyPr>
          <a:lstStyle/>
          <a:p>
            <a:r>
              <a:rPr lang="en-US" sz="1200" dirty="0" smtClean="0"/>
              <a:t>Hong Kong Census and Statistics Department reported 6,830 tons of live fish trade in 2009. This is mostly LRFF imports via air. The majority of Hong Kong’s imports are leopard </a:t>
            </a:r>
            <a:r>
              <a:rPr lang="en-US" sz="1200" dirty="0" err="1" smtClean="0"/>
              <a:t>coraltrout</a:t>
            </a:r>
            <a:r>
              <a:rPr lang="en-US" sz="1200" dirty="0" smtClean="0"/>
              <a:t>.</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t>Composition of Hong Kong imports – leopard coral trout or leopard coral grouper is the most popular live reef food fish species consumed</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35</a:t>
            </a:fld>
            <a:endParaRPr lang="en-US"/>
          </a:p>
        </p:txBody>
      </p:sp>
      <p:sp>
        <p:nvSpPr>
          <p:cNvPr id="6" name="TextBox 5"/>
          <p:cNvSpPr txBox="1"/>
          <p:nvPr/>
        </p:nvSpPr>
        <p:spPr>
          <a:xfrm>
            <a:off x="0" y="5879374"/>
            <a:ext cx="8390374" cy="369332"/>
          </a:xfrm>
          <a:prstGeom prst="rect">
            <a:avLst/>
          </a:prstGeom>
          <a:noFill/>
        </p:spPr>
        <p:txBody>
          <a:bodyPr wrap="square" rtlCol="0">
            <a:spAutoFit/>
          </a:bodyPr>
          <a:lstStyle/>
          <a:p>
            <a:pPr algn="l"/>
            <a:r>
              <a:rPr lang="en-US" sz="900" dirty="0" smtClean="0"/>
              <a:t>Source: </a:t>
            </a:r>
            <a:r>
              <a:rPr lang="en-US" sz="900" dirty="0" smtClean="0">
                <a:hlinkClick r:id="rId3"/>
              </a:rPr>
              <a:t>http://wwwx.spc.int/coastfish/News/lrf/7/LRF7-07.htm</a:t>
            </a:r>
            <a:r>
              <a:rPr lang="en-US" sz="900" dirty="0" smtClean="0"/>
              <a:t> - Appendix, Interviews with 39 out of 114 companies that trade live fish in Hong Kong; Hong Kong Census and Statistics Department</a:t>
            </a:r>
            <a:endParaRPr lang="en-US" sz="900" dirty="0"/>
          </a:p>
        </p:txBody>
      </p:sp>
      <p:grpSp>
        <p:nvGrpSpPr>
          <p:cNvPr id="9" name="Group 8"/>
          <p:cNvGrpSpPr/>
          <p:nvPr/>
        </p:nvGrpSpPr>
        <p:grpSpPr>
          <a:xfrm>
            <a:off x="-75364" y="1135464"/>
            <a:ext cx="4707653" cy="554924"/>
            <a:chOff x="-75364" y="891907"/>
            <a:chExt cx="5516655" cy="501215"/>
          </a:xfrm>
        </p:grpSpPr>
        <p:sp>
          <p:nvSpPr>
            <p:cNvPr id="7" name="TextBox 6"/>
            <p:cNvSpPr txBox="1"/>
            <p:nvPr/>
          </p:nvSpPr>
          <p:spPr>
            <a:xfrm>
              <a:off x="-75364" y="891907"/>
              <a:ext cx="5516655" cy="222390"/>
            </a:xfrm>
            <a:prstGeom prst="rect">
              <a:avLst/>
            </a:prstGeom>
            <a:noFill/>
          </p:spPr>
          <p:txBody>
            <a:bodyPr wrap="square" rtlCol="0">
              <a:spAutoFit/>
            </a:bodyPr>
            <a:lstStyle/>
            <a:p>
              <a:r>
                <a:rPr lang="en-US" sz="1000" u="sng" dirty="0" smtClean="0"/>
                <a:t>% breakdown of total Hong Kong import volume by species as of 1999</a:t>
              </a:r>
              <a:endParaRPr lang="en-US" sz="1000" u="sng" dirty="0"/>
            </a:p>
          </p:txBody>
        </p:sp>
        <p:sp>
          <p:nvSpPr>
            <p:cNvPr id="8" name="TextBox 7"/>
            <p:cNvSpPr txBox="1"/>
            <p:nvPr/>
          </p:nvSpPr>
          <p:spPr>
            <a:xfrm>
              <a:off x="1773532" y="1170732"/>
              <a:ext cx="1748410" cy="222390"/>
            </a:xfrm>
            <a:prstGeom prst="rect">
              <a:avLst/>
            </a:prstGeom>
            <a:noFill/>
          </p:spPr>
          <p:txBody>
            <a:bodyPr wrap="square" rtlCol="0">
              <a:spAutoFit/>
            </a:bodyPr>
            <a:lstStyle/>
            <a:p>
              <a:r>
                <a:rPr lang="en-US" sz="1000" dirty="0" smtClean="0"/>
                <a:t>Total = 24,000 tons</a:t>
              </a:r>
              <a:endParaRPr lang="en-US" sz="1000" dirty="0"/>
            </a:p>
          </p:txBody>
        </p:sp>
      </p:grpSp>
      <p:graphicFrame>
        <p:nvGraphicFramePr>
          <p:cNvPr id="10" name="Chart 9"/>
          <p:cNvGraphicFramePr/>
          <p:nvPr/>
        </p:nvGraphicFramePr>
        <p:xfrm>
          <a:off x="4491613" y="1866199"/>
          <a:ext cx="4479873" cy="354418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p:cNvGraphicFramePr/>
          <p:nvPr/>
        </p:nvGraphicFramePr>
        <p:xfrm>
          <a:off x="-216040" y="1729896"/>
          <a:ext cx="4707653" cy="3735109"/>
        </p:xfrm>
        <a:graphic>
          <a:graphicData uri="http://schemas.openxmlformats.org/drawingml/2006/chart">
            <c:chart xmlns:c="http://schemas.openxmlformats.org/drawingml/2006/chart" xmlns:r="http://schemas.openxmlformats.org/officeDocument/2006/relationships" r:id="rId5"/>
          </a:graphicData>
        </a:graphic>
      </p:graphicFrame>
      <p:grpSp>
        <p:nvGrpSpPr>
          <p:cNvPr id="12" name="Group 11"/>
          <p:cNvGrpSpPr/>
          <p:nvPr/>
        </p:nvGrpSpPr>
        <p:grpSpPr>
          <a:xfrm>
            <a:off x="4328319" y="1135463"/>
            <a:ext cx="4707653" cy="554925"/>
            <a:chOff x="-75364" y="891907"/>
            <a:chExt cx="5516655" cy="501216"/>
          </a:xfrm>
        </p:grpSpPr>
        <p:sp>
          <p:nvSpPr>
            <p:cNvPr id="13" name="TextBox 12"/>
            <p:cNvSpPr txBox="1"/>
            <p:nvPr/>
          </p:nvSpPr>
          <p:spPr>
            <a:xfrm>
              <a:off x="-75364" y="891907"/>
              <a:ext cx="5516655" cy="222390"/>
            </a:xfrm>
            <a:prstGeom prst="rect">
              <a:avLst/>
            </a:prstGeom>
            <a:noFill/>
          </p:spPr>
          <p:txBody>
            <a:bodyPr wrap="square" rtlCol="0">
              <a:spAutoFit/>
            </a:bodyPr>
            <a:lstStyle/>
            <a:p>
              <a:r>
                <a:rPr lang="en-US" sz="1000" u="sng" dirty="0" smtClean="0"/>
                <a:t>% breakdown of sample of Hong Kong import volume by species as of 2009</a:t>
              </a:r>
              <a:endParaRPr lang="en-US" sz="1000" u="sng" dirty="0"/>
            </a:p>
          </p:txBody>
        </p:sp>
        <p:sp>
          <p:nvSpPr>
            <p:cNvPr id="14" name="TextBox 13"/>
            <p:cNvSpPr txBox="1"/>
            <p:nvPr/>
          </p:nvSpPr>
          <p:spPr>
            <a:xfrm>
              <a:off x="1773532" y="1170733"/>
              <a:ext cx="2475535" cy="222390"/>
            </a:xfrm>
            <a:prstGeom prst="rect">
              <a:avLst/>
            </a:prstGeom>
            <a:noFill/>
          </p:spPr>
          <p:txBody>
            <a:bodyPr wrap="square" rtlCol="0">
              <a:spAutoFit/>
            </a:bodyPr>
            <a:lstStyle/>
            <a:p>
              <a:r>
                <a:rPr lang="en-US" sz="1000" dirty="0" smtClean="0"/>
                <a:t>Sample total = 6,830 tons</a:t>
              </a:r>
              <a:endParaRPr lang="en-US" sz="1000" dirty="0"/>
            </a:p>
          </p:txBody>
        </p:sp>
      </p:gr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t>Leopard </a:t>
            </a:r>
            <a:r>
              <a:rPr lang="en-US" dirty="0" err="1" smtClean="0"/>
              <a:t>coraltrout</a:t>
            </a:r>
            <a:r>
              <a:rPr lang="en-US" dirty="0" smtClean="0"/>
              <a:t> has been the most significant species by value for air imports of LRFF into Hong Kong</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36</a:t>
            </a:fld>
            <a:endParaRPr lang="en-US"/>
          </a:p>
        </p:txBody>
      </p:sp>
      <p:graphicFrame>
        <p:nvGraphicFramePr>
          <p:cNvPr id="4" name="Chart 3"/>
          <p:cNvGraphicFramePr/>
          <p:nvPr/>
        </p:nvGraphicFramePr>
        <p:xfrm>
          <a:off x="624522" y="1148080"/>
          <a:ext cx="7790339" cy="461264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rot="16200000">
            <a:off x="-304856" y="3045614"/>
            <a:ext cx="1612536" cy="246221"/>
          </a:xfrm>
          <a:prstGeom prst="rect">
            <a:avLst/>
          </a:prstGeom>
          <a:noFill/>
        </p:spPr>
        <p:txBody>
          <a:bodyPr wrap="square" rtlCol="0">
            <a:spAutoFit/>
          </a:bodyPr>
          <a:lstStyle/>
          <a:p>
            <a:r>
              <a:rPr lang="en-US" sz="1000" dirty="0" smtClean="0"/>
              <a:t>Thousands of US$</a:t>
            </a:r>
          </a:p>
        </p:txBody>
      </p:sp>
      <p:sp>
        <p:nvSpPr>
          <p:cNvPr id="6" name="TextBox 5"/>
          <p:cNvSpPr txBox="1"/>
          <p:nvPr/>
        </p:nvSpPr>
        <p:spPr>
          <a:xfrm>
            <a:off x="6627522" y="5391388"/>
            <a:ext cx="761967" cy="246221"/>
          </a:xfrm>
          <a:prstGeom prst="rect">
            <a:avLst/>
          </a:prstGeom>
          <a:noFill/>
        </p:spPr>
        <p:txBody>
          <a:bodyPr wrap="square" rtlCol="0">
            <a:spAutoFit/>
          </a:bodyPr>
          <a:lstStyle/>
          <a:p>
            <a:r>
              <a:rPr lang="en-US" sz="1000" dirty="0" smtClean="0"/>
              <a:t>Year</a:t>
            </a:r>
          </a:p>
        </p:txBody>
      </p:sp>
      <p:sp>
        <p:nvSpPr>
          <p:cNvPr id="7" name="Rectangle 6"/>
          <p:cNvSpPr/>
          <p:nvPr/>
        </p:nvSpPr>
        <p:spPr>
          <a:xfrm>
            <a:off x="0" y="6013174"/>
            <a:ext cx="8961438" cy="230832"/>
          </a:xfrm>
          <a:prstGeom prst="rect">
            <a:avLst/>
          </a:prstGeom>
        </p:spPr>
        <p:txBody>
          <a:bodyPr wrap="square">
            <a:spAutoFit/>
          </a:bodyPr>
          <a:lstStyle/>
          <a:p>
            <a:pPr algn="l"/>
            <a:r>
              <a:rPr lang="en-US" sz="900" dirty="0" smtClean="0"/>
              <a:t>Sources: The Agriculture, Fisheries and Conservation Department of the Hong Kong SAR Government; Hong Kong Census &amp; Statistics; WWF</a:t>
            </a:r>
            <a:endParaRPr lang="en-US" sz="900" dirty="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t>Taiwan consumes a large volume of live reef fish, but most of it comes from domestic aquaculture</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37</a:t>
            </a:fld>
            <a:endParaRPr lang="en-US"/>
          </a:p>
        </p:txBody>
      </p:sp>
      <p:sp>
        <p:nvSpPr>
          <p:cNvPr id="14" name="TextBox 13"/>
          <p:cNvSpPr txBox="1"/>
          <p:nvPr/>
        </p:nvSpPr>
        <p:spPr>
          <a:xfrm>
            <a:off x="494897" y="3332457"/>
            <a:ext cx="4322882" cy="246221"/>
          </a:xfrm>
          <a:prstGeom prst="rect">
            <a:avLst/>
          </a:prstGeom>
          <a:noFill/>
        </p:spPr>
        <p:txBody>
          <a:bodyPr wrap="square" rtlCol="0">
            <a:spAutoFit/>
          </a:bodyPr>
          <a:lstStyle/>
          <a:p>
            <a:r>
              <a:rPr lang="en-US" sz="1000" u="sng" dirty="0" smtClean="0"/>
              <a:t>Average production and export of live grouper in Taiwan</a:t>
            </a:r>
            <a:endParaRPr lang="en-US" sz="1000" u="sng" dirty="0"/>
          </a:p>
        </p:txBody>
      </p:sp>
      <p:grpSp>
        <p:nvGrpSpPr>
          <p:cNvPr id="16" name="Group 15"/>
          <p:cNvGrpSpPr/>
          <p:nvPr/>
        </p:nvGrpSpPr>
        <p:grpSpPr>
          <a:xfrm>
            <a:off x="67131" y="3495040"/>
            <a:ext cx="8213270" cy="2587802"/>
            <a:chOff x="67130" y="3565632"/>
            <a:chExt cx="8376479" cy="2743200"/>
          </a:xfrm>
        </p:grpSpPr>
        <p:graphicFrame>
          <p:nvGraphicFramePr>
            <p:cNvPr id="9" name="Chart 8"/>
            <p:cNvGraphicFramePr/>
            <p:nvPr/>
          </p:nvGraphicFramePr>
          <p:xfrm>
            <a:off x="244243" y="3565632"/>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p:cNvSpPr txBox="1"/>
            <p:nvPr/>
          </p:nvSpPr>
          <p:spPr>
            <a:xfrm rot="16200000">
              <a:off x="-211274" y="4499969"/>
              <a:ext cx="808512" cy="251703"/>
            </a:xfrm>
            <a:prstGeom prst="rect">
              <a:avLst/>
            </a:prstGeom>
            <a:noFill/>
          </p:spPr>
          <p:txBody>
            <a:bodyPr wrap="square" rtlCol="0">
              <a:spAutoFit/>
            </a:bodyPr>
            <a:lstStyle/>
            <a:p>
              <a:r>
                <a:rPr lang="en-US" sz="1000" dirty="0" smtClean="0"/>
                <a:t>Tons</a:t>
              </a:r>
              <a:endParaRPr lang="en-US" sz="1000" dirty="0"/>
            </a:p>
          </p:txBody>
        </p:sp>
        <p:cxnSp>
          <p:nvCxnSpPr>
            <p:cNvPr id="11" name="Straight Connector 10"/>
            <p:cNvCxnSpPr/>
            <p:nvPr/>
          </p:nvCxnSpPr>
          <p:spPr bwMode="auto">
            <a:xfrm flipV="1">
              <a:off x="824687" y="3975250"/>
              <a:ext cx="3749900" cy="9940"/>
            </a:xfrm>
            <a:prstGeom prst="line">
              <a:avLst/>
            </a:prstGeom>
            <a:solidFill>
              <a:schemeClr val="accent1"/>
            </a:solidFill>
            <a:ln w="19050" cap="flat" cmpd="sng" algn="ctr">
              <a:solidFill>
                <a:schemeClr val="tx1"/>
              </a:solidFill>
              <a:prstDash val="dash"/>
              <a:round/>
              <a:headEnd type="none" w="med" len="med"/>
              <a:tailEnd type="none" w="med" len="med"/>
            </a:ln>
            <a:effectLst/>
          </p:spPr>
        </p:cxnSp>
        <p:cxnSp>
          <p:nvCxnSpPr>
            <p:cNvPr id="12" name="Straight Connector 11"/>
            <p:cNvCxnSpPr/>
            <p:nvPr/>
          </p:nvCxnSpPr>
          <p:spPr bwMode="auto">
            <a:xfrm>
              <a:off x="834596" y="5326338"/>
              <a:ext cx="3766931" cy="0"/>
            </a:xfrm>
            <a:prstGeom prst="line">
              <a:avLst/>
            </a:prstGeom>
            <a:solidFill>
              <a:schemeClr val="accent1"/>
            </a:solidFill>
            <a:ln w="19050" cap="flat" cmpd="sng" algn="ctr">
              <a:solidFill>
                <a:schemeClr val="tx1"/>
              </a:solidFill>
              <a:prstDash val="dash"/>
              <a:round/>
              <a:headEnd type="none" w="med" len="med"/>
              <a:tailEnd type="none" w="med" len="med"/>
            </a:ln>
            <a:effectLst/>
          </p:spPr>
        </p:cxnSp>
        <p:sp>
          <p:nvSpPr>
            <p:cNvPr id="13" name="Right Brace 12"/>
            <p:cNvSpPr/>
            <p:nvPr/>
          </p:nvSpPr>
          <p:spPr bwMode="auto">
            <a:xfrm>
              <a:off x="4859558" y="3965310"/>
              <a:ext cx="298174" cy="1376687"/>
            </a:xfrm>
            <a:prstGeom prst="rightBrac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5" name="TextBox 14"/>
            <p:cNvSpPr txBox="1"/>
            <p:nvPr/>
          </p:nvSpPr>
          <p:spPr>
            <a:xfrm>
              <a:off x="5359940" y="4281683"/>
              <a:ext cx="3083669" cy="738664"/>
            </a:xfrm>
            <a:prstGeom prst="rect">
              <a:avLst/>
            </a:prstGeom>
            <a:noFill/>
          </p:spPr>
          <p:txBody>
            <a:bodyPr wrap="square" rtlCol="0">
              <a:spAutoFit/>
            </a:bodyPr>
            <a:lstStyle/>
            <a:p>
              <a:pPr algn="l"/>
              <a:r>
                <a:rPr lang="en-US" sz="1400" dirty="0" smtClean="0"/>
                <a:t>We estimate that Taiwan consumes about three quarters of its farmed grouper production domestically</a:t>
              </a:r>
              <a:endParaRPr lang="en-US" sz="1400" dirty="0"/>
            </a:p>
          </p:txBody>
        </p:sp>
      </p:grpSp>
      <p:grpSp>
        <p:nvGrpSpPr>
          <p:cNvPr id="19" name="Group 18"/>
          <p:cNvGrpSpPr/>
          <p:nvPr/>
        </p:nvGrpSpPr>
        <p:grpSpPr>
          <a:xfrm>
            <a:off x="119062" y="952547"/>
            <a:ext cx="4789682" cy="2379910"/>
            <a:chOff x="119063" y="769937"/>
            <a:chExt cx="4789682" cy="2562520"/>
          </a:xfrm>
        </p:grpSpPr>
        <p:graphicFrame>
          <p:nvGraphicFramePr>
            <p:cNvPr id="5" name="Chart 4"/>
            <p:cNvGraphicFramePr/>
            <p:nvPr/>
          </p:nvGraphicFramePr>
          <p:xfrm>
            <a:off x="365285" y="952547"/>
            <a:ext cx="4543460" cy="237991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rot="16200000">
              <a:off x="-124182" y="1941837"/>
              <a:ext cx="732711" cy="246222"/>
            </a:xfrm>
            <a:prstGeom prst="rect">
              <a:avLst/>
            </a:prstGeom>
            <a:noFill/>
          </p:spPr>
          <p:txBody>
            <a:bodyPr wrap="square" rtlCol="0">
              <a:spAutoFit/>
            </a:bodyPr>
            <a:lstStyle/>
            <a:p>
              <a:r>
                <a:rPr lang="en-US" sz="1000" dirty="0" smtClean="0"/>
                <a:t>Tons</a:t>
              </a:r>
              <a:endParaRPr lang="en-US" sz="1000" dirty="0"/>
            </a:p>
          </p:txBody>
        </p:sp>
        <p:sp>
          <p:nvSpPr>
            <p:cNvPr id="17" name="TextBox 16"/>
            <p:cNvSpPr txBox="1"/>
            <p:nvPr/>
          </p:nvSpPr>
          <p:spPr>
            <a:xfrm>
              <a:off x="494897" y="769937"/>
              <a:ext cx="4322882" cy="246221"/>
            </a:xfrm>
            <a:prstGeom prst="rect">
              <a:avLst/>
            </a:prstGeom>
            <a:noFill/>
          </p:spPr>
          <p:txBody>
            <a:bodyPr wrap="square" rtlCol="0">
              <a:spAutoFit/>
            </a:bodyPr>
            <a:lstStyle/>
            <a:p>
              <a:r>
                <a:rPr lang="en-US" sz="1000" u="sng" dirty="0" smtClean="0"/>
                <a:t>Imports of live grouper and other live fish in 2009</a:t>
              </a:r>
              <a:endParaRPr lang="en-US" sz="1000" u="sng" dirty="0"/>
            </a:p>
          </p:txBody>
        </p:sp>
      </p:grpSp>
      <p:sp>
        <p:nvSpPr>
          <p:cNvPr id="18" name="Rectangle 17"/>
          <p:cNvSpPr/>
          <p:nvPr/>
        </p:nvSpPr>
        <p:spPr>
          <a:xfrm>
            <a:off x="0" y="6013592"/>
            <a:ext cx="8961438" cy="230832"/>
          </a:xfrm>
          <a:prstGeom prst="rect">
            <a:avLst/>
          </a:prstGeom>
        </p:spPr>
        <p:txBody>
          <a:bodyPr wrap="square">
            <a:spAutoFit/>
          </a:bodyPr>
          <a:lstStyle/>
          <a:p>
            <a:pPr algn="l"/>
            <a:r>
              <a:rPr lang="en-US" sz="900" dirty="0" smtClean="0"/>
              <a:t>Sources: Fisheries Agency, Taiwan; Chang, Meg, “Groupers help boost nation’s aquaculture” Taiwan Today, 2009.</a:t>
            </a:r>
            <a:endParaRPr lang="en-US" sz="900" dirty="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292388"/>
          </a:xfrm>
        </p:spPr>
        <p:txBody>
          <a:bodyPr/>
          <a:lstStyle/>
          <a:p>
            <a:r>
              <a:rPr lang="en-US" dirty="0" smtClean="0"/>
              <a:t>Re-exports: Mainland China – Guangzhou Seafood Market</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38</a:t>
            </a:fld>
            <a:endParaRPr lang="en-US"/>
          </a:p>
        </p:txBody>
      </p:sp>
      <p:sp>
        <p:nvSpPr>
          <p:cNvPr id="6" name="TextBox 5"/>
          <p:cNvSpPr txBox="1"/>
          <p:nvPr/>
        </p:nvSpPr>
        <p:spPr>
          <a:xfrm>
            <a:off x="0" y="6008216"/>
            <a:ext cx="8961438" cy="230832"/>
          </a:xfrm>
          <a:prstGeom prst="rect">
            <a:avLst/>
          </a:prstGeom>
          <a:noFill/>
        </p:spPr>
        <p:txBody>
          <a:bodyPr wrap="square" rtlCol="0">
            <a:spAutoFit/>
          </a:bodyPr>
          <a:lstStyle/>
          <a:p>
            <a:pPr algn="l"/>
            <a:r>
              <a:rPr lang="en-US" sz="900" dirty="0" smtClean="0"/>
              <a:t>Source - Johnson, B. (ed.) 2007. Economics and market analysis of the live reef-fish trade in the Asia–Pacific region. ACIAR Working Paper No. 63, 173 Pg. 83</a:t>
            </a:r>
            <a:endParaRPr lang="en-US" sz="900" dirty="0"/>
          </a:p>
        </p:txBody>
      </p:sp>
      <p:grpSp>
        <p:nvGrpSpPr>
          <p:cNvPr id="8" name="Group 7"/>
          <p:cNvGrpSpPr/>
          <p:nvPr/>
        </p:nvGrpSpPr>
        <p:grpSpPr>
          <a:xfrm>
            <a:off x="290037" y="1241901"/>
            <a:ext cx="5887244" cy="3723958"/>
            <a:chOff x="513556" y="1221581"/>
            <a:chExt cx="7388543" cy="3970179"/>
          </a:xfrm>
        </p:grpSpPr>
        <p:graphicFrame>
          <p:nvGraphicFramePr>
            <p:cNvPr id="4" name="Chart 3"/>
            <p:cNvGraphicFramePr/>
            <p:nvPr/>
          </p:nvGraphicFramePr>
          <p:xfrm>
            <a:off x="759778" y="1737360"/>
            <a:ext cx="7142321" cy="34544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rot="16200000">
              <a:off x="113427" y="2926082"/>
              <a:ext cx="1046480" cy="246221"/>
            </a:xfrm>
            <a:prstGeom prst="rect">
              <a:avLst/>
            </a:prstGeom>
            <a:noFill/>
          </p:spPr>
          <p:txBody>
            <a:bodyPr wrap="square" rtlCol="0">
              <a:spAutoFit/>
            </a:bodyPr>
            <a:lstStyle/>
            <a:p>
              <a:r>
                <a:rPr lang="en-US" sz="1000" dirty="0" smtClean="0"/>
                <a:t>Tons</a:t>
              </a:r>
              <a:endParaRPr lang="en-US" sz="1000" dirty="0"/>
            </a:p>
          </p:txBody>
        </p:sp>
        <p:sp>
          <p:nvSpPr>
            <p:cNvPr id="7" name="TextBox 6"/>
            <p:cNvSpPr txBox="1"/>
            <p:nvPr/>
          </p:nvSpPr>
          <p:spPr>
            <a:xfrm>
              <a:off x="955040" y="1221581"/>
              <a:ext cx="6947059" cy="246221"/>
            </a:xfrm>
            <a:prstGeom prst="rect">
              <a:avLst/>
            </a:prstGeom>
            <a:noFill/>
          </p:spPr>
          <p:txBody>
            <a:bodyPr wrap="square" rtlCol="0">
              <a:spAutoFit/>
            </a:bodyPr>
            <a:lstStyle/>
            <a:p>
              <a:r>
                <a:rPr lang="en-US" sz="1000" u="sng" dirty="0" smtClean="0"/>
                <a:t>An estimate of Guangzhou Seafood Market’s turnover and composition as of 2006</a:t>
              </a:r>
              <a:endParaRPr lang="en-US" sz="1000" u="sng" dirty="0"/>
            </a:p>
          </p:txBody>
        </p:sp>
      </p:grpSp>
      <p:cxnSp>
        <p:nvCxnSpPr>
          <p:cNvPr id="10" name="Straight Arrow Connector 9"/>
          <p:cNvCxnSpPr/>
          <p:nvPr/>
        </p:nvCxnSpPr>
        <p:spPr bwMode="auto">
          <a:xfrm flipV="1">
            <a:off x="5709920" y="4084320"/>
            <a:ext cx="680720" cy="26416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1" name="TextBox 10"/>
          <p:cNvSpPr txBox="1"/>
          <p:nvPr/>
        </p:nvSpPr>
        <p:spPr>
          <a:xfrm>
            <a:off x="6390640" y="3730377"/>
            <a:ext cx="2191385" cy="707886"/>
          </a:xfrm>
          <a:prstGeom prst="rect">
            <a:avLst/>
          </a:prstGeom>
          <a:noFill/>
        </p:spPr>
        <p:txBody>
          <a:bodyPr wrap="square" rtlCol="0">
            <a:spAutoFit/>
          </a:bodyPr>
          <a:lstStyle/>
          <a:p>
            <a:r>
              <a:rPr lang="en-US" sz="1000" dirty="0" smtClean="0"/>
              <a:t>In 2006, Hong Kong imported 15,700 tons of LRFF. Roughly half of that appears to have been re-exported to mainland PRC</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877163"/>
          </a:xfrm>
        </p:spPr>
        <p:txBody>
          <a:bodyPr/>
          <a:lstStyle/>
          <a:p>
            <a:r>
              <a:rPr lang="en-US" dirty="0" smtClean="0"/>
              <a:t>Updating the figures for volume and retail value using the same assumptions suggests that the LRFF market is worth closer to US $2B in current dollars</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a:t>
            </a:fld>
            <a:endParaRPr lang="en-US"/>
          </a:p>
        </p:txBody>
      </p:sp>
      <p:sp>
        <p:nvSpPr>
          <p:cNvPr id="4" name="TextBox 3"/>
          <p:cNvSpPr txBox="1"/>
          <p:nvPr/>
        </p:nvSpPr>
        <p:spPr>
          <a:xfrm>
            <a:off x="269790" y="1251416"/>
            <a:ext cx="3628970" cy="2554545"/>
          </a:xfrm>
          <a:prstGeom prst="rect">
            <a:avLst/>
          </a:prstGeom>
          <a:noFill/>
        </p:spPr>
        <p:txBody>
          <a:bodyPr wrap="square" rtlCol="0">
            <a:spAutoFit/>
          </a:bodyPr>
          <a:lstStyle/>
          <a:p>
            <a:pPr algn="l">
              <a:buFont typeface="Arial" pitchFamily="34" charset="0"/>
              <a:buChar char="•"/>
            </a:pPr>
            <a:r>
              <a:rPr lang="en-US" sz="1000" dirty="0" smtClean="0"/>
              <a:t> Hong Kong imported 10,630 tons of live reef food fish in the year 2009 (WWF analysis of CSD and AFCD data, 2009)</a:t>
            </a:r>
          </a:p>
          <a:p>
            <a:pPr algn="l"/>
            <a:endParaRPr lang="en-US" sz="1000" dirty="0" smtClean="0"/>
          </a:p>
          <a:p>
            <a:pPr algn="l"/>
            <a:endParaRPr lang="en-US" sz="1000" dirty="0" smtClean="0"/>
          </a:p>
          <a:p>
            <a:pPr algn="l"/>
            <a:endParaRPr lang="en-US" sz="1000" dirty="0" smtClean="0"/>
          </a:p>
          <a:p>
            <a:pPr algn="l">
              <a:buFont typeface="Arial" pitchFamily="34" charset="0"/>
              <a:buChar char="•"/>
            </a:pPr>
            <a:r>
              <a:rPr lang="en-US" sz="1000" dirty="0" smtClean="0"/>
              <a:t> This factors in unreported landings via HK-flagged fishing vessels (WWF analysis of CSD and AFCD data, 2009)</a:t>
            </a:r>
          </a:p>
          <a:p>
            <a:pPr algn="l"/>
            <a:endParaRPr lang="en-US" sz="1000" dirty="0" smtClean="0"/>
          </a:p>
          <a:p>
            <a:pPr algn="l"/>
            <a:endParaRPr lang="en-US" sz="1000" dirty="0" smtClean="0"/>
          </a:p>
          <a:p>
            <a:pPr algn="l">
              <a:buFont typeface="Arial" pitchFamily="34" charset="0"/>
              <a:buChar char="•"/>
            </a:pPr>
            <a:r>
              <a:rPr lang="en-US" sz="1000" dirty="0" smtClean="0"/>
              <a:t> The estimate that Hong represents 60% of the live reef food fish market remains unchanged (</a:t>
            </a:r>
            <a:r>
              <a:rPr lang="en-US" sz="1000" dirty="0" err="1" smtClean="0"/>
              <a:t>Sadovy</a:t>
            </a:r>
            <a:r>
              <a:rPr lang="en-US" sz="1000" dirty="0" smtClean="0"/>
              <a:t> et. al. 2003)</a:t>
            </a:r>
          </a:p>
          <a:p>
            <a:pPr algn="l"/>
            <a:endParaRPr lang="en-US" sz="1000" dirty="0" smtClean="0"/>
          </a:p>
          <a:p>
            <a:pPr algn="l"/>
            <a:endParaRPr lang="en-US" sz="1000" dirty="0" smtClean="0"/>
          </a:p>
          <a:p>
            <a:pPr algn="l">
              <a:buFont typeface="Arial" pitchFamily="34" charset="0"/>
              <a:buChar char="•"/>
            </a:pPr>
            <a:r>
              <a:rPr lang="en-US" sz="1000" dirty="0" smtClean="0"/>
              <a:t> Current retail prices in Hong Kong are estimated at roughly $96 per kg (FMO wholesale price data, and IMA mark-up estimate)</a:t>
            </a:r>
            <a:endParaRPr lang="en-US" sz="1000" dirty="0"/>
          </a:p>
        </p:txBody>
      </p:sp>
      <p:sp>
        <p:nvSpPr>
          <p:cNvPr id="13" name="Right Arrow 12"/>
          <p:cNvSpPr/>
          <p:nvPr/>
        </p:nvSpPr>
        <p:spPr bwMode="auto">
          <a:xfrm>
            <a:off x="3898760" y="1336547"/>
            <a:ext cx="447710" cy="177707"/>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20" name="Rectangle 19"/>
          <p:cNvSpPr/>
          <p:nvPr/>
        </p:nvSpPr>
        <p:spPr bwMode="auto">
          <a:xfrm>
            <a:off x="269790" y="4682534"/>
            <a:ext cx="8312235" cy="917008"/>
          </a:xfrm>
          <a:prstGeom prst="rect">
            <a:avLst/>
          </a:prstGeom>
          <a:solidFill>
            <a:schemeClr val="accent5"/>
          </a:solidFill>
          <a:ln w="9525" cap="flat" cmpd="sng" algn="ctr">
            <a:no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9" name="TextBox 8"/>
          <p:cNvSpPr txBox="1"/>
          <p:nvPr/>
        </p:nvSpPr>
        <p:spPr>
          <a:xfrm>
            <a:off x="269790" y="4682534"/>
            <a:ext cx="8312235" cy="307777"/>
          </a:xfrm>
          <a:prstGeom prst="rect">
            <a:avLst/>
          </a:prstGeom>
          <a:noFill/>
        </p:spPr>
        <p:txBody>
          <a:bodyPr wrap="square" rtlCol="0">
            <a:spAutoFit/>
          </a:bodyPr>
          <a:lstStyle/>
          <a:p>
            <a:r>
              <a:rPr lang="en-US" sz="1400" dirty="0" smtClean="0"/>
              <a:t>((10,630) / 0.60) tons  x $96 x 1,000 kg per ton = ~ $2 billion</a:t>
            </a:r>
          </a:p>
        </p:txBody>
      </p:sp>
      <p:sp>
        <p:nvSpPr>
          <p:cNvPr id="14" name="Right Brace 13"/>
          <p:cNvSpPr/>
          <p:nvPr/>
        </p:nvSpPr>
        <p:spPr bwMode="auto">
          <a:xfrm rot="5400000">
            <a:off x="2728630" y="4374961"/>
            <a:ext cx="301450" cy="1532150"/>
          </a:xfrm>
          <a:prstGeom prst="rightBrace">
            <a:avLst/>
          </a:prstGeom>
          <a:no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5" name="TextBox 14"/>
          <p:cNvSpPr txBox="1"/>
          <p:nvPr/>
        </p:nvSpPr>
        <p:spPr>
          <a:xfrm>
            <a:off x="1549279" y="5291765"/>
            <a:ext cx="4233356" cy="307777"/>
          </a:xfrm>
          <a:prstGeom prst="rect">
            <a:avLst/>
          </a:prstGeom>
          <a:noFill/>
        </p:spPr>
        <p:txBody>
          <a:bodyPr wrap="square" rtlCol="0">
            <a:spAutoFit/>
          </a:bodyPr>
          <a:lstStyle/>
          <a:p>
            <a:r>
              <a:rPr lang="en-US" sz="1400" dirty="0" smtClean="0"/>
              <a:t>17,716 tons total</a:t>
            </a:r>
            <a:endParaRPr lang="en-US" sz="1400" dirty="0"/>
          </a:p>
        </p:txBody>
      </p:sp>
      <p:sp>
        <p:nvSpPr>
          <p:cNvPr id="11" name="TextBox 10"/>
          <p:cNvSpPr txBox="1"/>
          <p:nvPr/>
        </p:nvSpPr>
        <p:spPr>
          <a:xfrm>
            <a:off x="4570308" y="1160311"/>
            <a:ext cx="3860259" cy="1477328"/>
          </a:xfrm>
          <a:prstGeom prst="rect">
            <a:avLst/>
          </a:prstGeom>
          <a:noFill/>
        </p:spPr>
        <p:txBody>
          <a:bodyPr wrap="square" rtlCol="0">
            <a:spAutoFit/>
          </a:bodyPr>
          <a:lstStyle/>
          <a:p>
            <a:pPr algn="l">
              <a:buFont typeface="Arial" pitchFamily="34" charset="0"/>
              <a:buChar char="•"/>
            </a:pPr>
            <a:r>
              <a:rPr lang="en-US" sz="1000" dirty="0" smtClean="0"/>
              <a:t> Includes imports via air – 64%</a:t>
            </a:r>
          </a:p>
          <a:p>
            <a:pPr algn="l">
              <a:buFont typeface="Arial" pitchFamily="34" charset="0"/>
              <a:buChar char="•"/>
            </a:pPr>
            <a:r>
              <a:rPr lang="en-US" sz="1000" dirty="0" smtClean="0"/>
              <a:t> Includes imports via fishing vessel – 36% </a:t>
            </a:r>
          </a:p>
          <a:p>
            <a:pPr algn="l">
              <a:buFont typeface="Arial" pitchFamily="34" charset="0"/>
              <a:buChar char="•"/>
            </a:pPr>
            <a:endParaRPr lang="en-US" sz="1000" dirty="0" smtClean="0"/>
          </a:p>
          <a:p>
            <a:pPr algn="l">
              <a:buFont typeface="Arial" pitchFamily="34" charset="0"/>
              <a:buChar char="•"/>
            </a:pPr>
            <a:endParaRPr lang="en-US" sz="1000" dirty="0" smtClean="0"/>
          </a:p>
          <a:p>
            <a:pPr algn="l">
              <a:buFont typeface="Arial" pitchFamily="34" charset="0"/>
              <a:buChar char="•"/>
            </a:pPr>
            <a:r>
              <a:rPr lang="en-US" sz="1000" dirty="0" smtClean="0"/>
              <a:t> AFCD historically assumed that documented imports via shipping vessels are underreported by about 50%</a:t>
            </a:r>
          </a:p>
          <a:p>
            <a:pPr algn="l">
              <a:buFont typeface="Arial" pitchFamily="34" charset="0"/>
              <a:buChar char="•"/>
            </a:pPr>
            <a:r>
              <a:rPr lang="en-US" sz="1000" dirty="0" smtClean="0"/>
              <a:t> We assume that the total of 3,200 tons of imports via fishing vessels, </a:t>
            </a:r>
            <a:r>
              <a:rPr lang="en-US" sz="1000" i="1" dirty="0" smtClean="0"/>
              <a:t>includes</a:t>
            </a:r>
            <a:r>
              <a:rPr lang="en-US" sz="1000" dirty="0" smtClean="0"/>
              <a:t> an estimate of unreported landings via fishing vessels (WWF analysis of CSD and AFCD data)</a:t>
            </a:r>
          </a:p>
        </p:txBody>
      </p:sp>
      <p:sp>
        <p:nvSpPr>
          <p:cNvPr id="17" name="Right Arrow 16"/>
          <p:cNvSpPr/>
          <p:nvPr/>
        </p:nvSpPr>
        <p:spPr bwMode="auto">
          <a:xfrm>
            <a:off x="3898760" y="3289835"/>
            <a:ext cx="447710" cy="177707"/>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8" name="TextBox 17"/>
          <p:cNvSpPr txBox="1"/>
          <p:nvPr/>
        </p:nvSpPr>
        <p:spPr>
          <a:xfrm>
            <a:off x="4570308" y="3178634"/>
            <a:ext cx="3860259" cy="1015663"/>
          </a:xfrm>
          <a:prstGeom prst="rect">
            <a:avLst/>
          </a:prstGeom>
          <a:noFill/>
        </p:spPr>
        <p:txBody>
          <a:bodyPr wrap="square" rtlCol="0">
            <a:spAutoFit/>
          </a:bodyPr>
          <a:lstStyle/>
          <a:p>
            <a:pPr algn="l">
              <a:buFont typeface="Arial" pitchFamily="34" charset="0"/>
              <a:buChar char="•"/>
            </a:pPr>
            <a:r>
              <a:rPr lang="en-US" sz="1000" dirty="0" smtClean="0"/>
              <a:t> According to the Fish Marketing Organization, the Hong Kong wholesale price for LRFF averaged $55 per kg in 2009</a:t>
            </a:r>
          </a:p>
          <a:p>
            <a:pPr algn="l">
              <a:buFont typeface="Arial" pitchFamily="34" charset="0"/>
              <a:buChar char="•"/>
            </a:pPr>
            <a:r>
              <a:rPr lang="en-US" sz="1000" dirty="0" smtClean="0"/>
              <a:t> IMA estimated that the markup between wholesale and retail prices in Hong Kong was 74% between 1999 and 2003.</a:t>
            </a:r>
          </a:p>
          <a:p>
            <a:pPr algn="l">
              <a:buFont typeface="Arial" pitchFamily="34" charset="0"/>
              <a:buChar char="•"/>
            </a:pPr>
            <a:r>
              <a:rPr lang="en-US" sz="1000" dirty="0" smtClean="0"/>
              <a:t> Validation: WWF reports that current Hong Kong retail prices range between HK$400 and HK$1,200 depending on species</a:t>
            </a:r>
          </a:p>
        </p:txBody>
      </p:sp>
      <p:sp>
        <p:nvSpPr>
          <p:cNvPr id="22" name="Isosceles Triangle 21"/>
          <p:cNvSpPr/>
          <p:nvPr/>
        </p:nvSpPr>
        <p:spPr bwMode="auto">
          <a:xfrm rot="10800000">
            <a:off x="269788" y="4231083"/>
            <a:ext cx="8312235" cy="301619"/>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6" name="Right Arrow 15"/>
          <p:cNvSpPr/>
          <p:nvPr/>
        </p:nvSpPr>
        <p:spPr bwMode="auto">
          <a:xfrm>
            <a:off x="3900328" y="1999904"/>
            <a:ext cx="447710" cy="177707"/>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t>Pricing: Value and Size of the reported LRFF trade in Hong Kong, according to the Fish Marketing Organization</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39</a:t>
            </a:fld>
            <a:endParaRPr lang="en-US"/>
          </a:p>
        </p:txBody>
      </p:sp>
      <p:graphicFrame>
        <p:nvGraphicFramePr>
          <p:cNvPr id="4" name="Chart 3"/>
          <p:cNvGraphicFramePr/>
          <p:nvPr/>
        </p:nvGraphicFramePr>
        <p:xfrm>
          <a:off x="-91281" y="1168399"/>
          <a:ext cx="4489110" cy="21923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p:nvPr/>
        </p:nvGraphicFramePr>
        <p:xfrm>
          <a:off x="4480719" y="1168399"/>
          <a:ext cx="4489110" cy="2192337"/>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p:cNvSpPr txBox="1"/>
          <p:nvPr/>
        </p:nvSpPr>
        <p:spPr>
          <a:xfrm>
            <a:off x="119063" y="6017623"/>
            <a:ext cx="4278766" cy="230832"/>
          </a:xfrm>
          <a:prstGeom prst="rect">
            <a:avLst/>
          </a:prstGeom>
          <a:noFill/>
        </p:spPr>
        <p:txBody>
          <a:bodyPr wrap="square" rtlCol="0">
            <a:spAutoFit/>
          </a:bodyPr>
          <a:lstStyle/>
          <a:p>
            <a:pPr algn="l"/>
            <a:r>
              <a:rPr lang="en-US" sz="900" dirty="0" smtClean="0"/>
              <a:t>Source: Fish Marketing Organization – Hong Kong</a:t>
            </a:r>
            <a:endParaRPr lang="en-US" sz="900" dirty="0"/>
          </a:p>
        </p:txBody>
      </p:sp>
      <p:graphicFrame>
        <p:nvGraphicFramePr>
          <p:cNvPr id="8" name="Chart 7"/>
          <p:cNvGraphicFramePr/>
          <p:nvPr/>
        </p:nvGraphicFramePr>
        <p:xfrm>
          <a:off x="119063" y="3637280"/>
          <a:ext cx="4489110" cy="2192337"/>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877163"/>
          </a:xfrm>
        </p:spPr>
        <p:txBody>
          <a:bodyPr/>
          <a:lstStyle/>
          <a:p>
            <a:r>
              <a:rPr lang="en-US" dirty="0" smtClean="0">
                <a:cs typeface="Calibri" pitchFamily="34" charset="0"/>
              </a:rPr>
              <a:t>Pricing: The average Hong Kong wholesale price of LRF from 1999-2003 was HK$196/kg (~$25/kg); the average retail price was 74% higher at HK$336/kg (~$45/kg).</a:t>
            </a:r>
            <a:endParaRPr lang="en-US" dirty="0">
              <a:cs typeface="Calibri" pitchFamily="34" charset="0"/>
            </a:endParaRPr>
          </a:p>
        </p:txBody>
      </p:sp>
      <p:sp>
        <p:nvSpPr>
          <p:cNvPr id="3" name="Slide Number Placeholder 2"/>
          <p:cNvSpPr>
            <a:spLocks noGrp="1"/>
          </p:cNvSpPr>
          <p:nvPr>
            <p:ph type="sldNum" sz="quarter" idx="10"/>
          </p:nvPr>
        </p:nvSpPr>
        <p:spPr>
          <a:xfrm>
            <a:off x="8671877" y="6491288"/>
            <a:ext cx="65723" cy="153888"/>
          </a:xfrm>
        </p:spPr>
        <p:txBody>
          <a:bodyPr/>
          <a:lstStyle/>
          <a:p>
            <a:pPr>
              <a:defRPr/>
            </a:pPr>
            <a:fld id="{00D9DE74-64DB-4435-BD7F-5D6ADBBF37E2}" type="slidenum">
              <a:rPr lang="en-US" smtClean="0">
                <a:latin typeface="Calibri" pitchFamily="34" charset="0"/>
                <a:cs typeface="Calibri" pitchFamily="34" charset="0"/>
              </a:rPr>
              <a:pPr>
                <a:defRPr/>
              </a:pPr>
              <a:t>40</a:t>
            </a:fld>
            <a:endParaRPr lang="en-US">
              <a:latin typeface="Calibri" pitchFamily="34" charset="0"/>
              <a:cs typeface="Calibri" pitchFamily="34" charset="0"/>
            </a:endParaRPr>
          </a:p>
        </p:txBody>
      </p:sp>
      <p:sp>
        <p:nvSpPr>
          <p:cNvPr id="5" name="TextBox 4"/>
          <p:cNvSpPr txBox="1"/>
          <p:nvPr/>
        </p:nvSpPr>
        <p:spPr>
          <a:xfrm>
            <a:off x="0" y="5879690"/>
            <a:ext cx="8961438" cy="369332"/>
          </a:xfrm>
          <a:prstGeom prst="rect">
            <a:avLst/>
          </a:prstGeom>
          <a:noFill/>
        </p:spPr>
        <p:txBody>
          <a:bodyPr wrap="square" rtlCol="0">
            <a:spAutoFit/>
          </a:bodyPr>
          <a:lstStyle/>
          <a:p>
            <a:pPr algn="l"/>
            <a:r>
              <a:rPr lang="en-US" sz="900" dirty="0" smtClean="0">
                <a:latin typeface="Calibri" pitchFamily="34" charset="0"/>
                <a:cs typeface="Calibri" pitchFamily="34" charset="0"/>
              </a:rPr>
              <a:t>Source: Johnson, B. (ed.) 2007. Economics and market analysis of the live reef-fish trade in the Asia–Pacific region. ACIAR Working Paper No. 63, 173 pp. – using data from International Marine Alliance surveys of 726 restaurants in 18 districts of Hong Kong</a:t>
            </a:r>
            <a:endParaRPr lang="en-US" sz="900" dirty="0">
              <a:latin typeface="Calibri" pitchFamily="34" charset="0"/>
              <a:cs typeface="Calibri" pitchFamily="34" charset="0"/>
            </a:endParaRPr>
          </a:p>
        </p:txBody>
      </p:sp>
      <p:pic>
        <p:nvPicPr>
          <p:cNvPr id="24579" name="Picture 3"/>
          <p:cNvPicPr>
            <a:picLocks noChangeAspect="1" noChangeArrowheads="1"/>
          </p:cNvPicPr>
          <p:nvPr/>
        </p:nvPicPr>
        <p:blipFill>
          <a:blip r:embed="rId2" cstate="print"/>
          <a:srcRect/>
          <a:stretch>
            <a:fillRect/>
          </a:stretch>
        </p:blipFill>
        <p:spPr bwMode="auto">
          <a:xfrm>
            <a:off x="1248697" y="1504335"/>
            <a:ext cx="6365056" cy="3901831"/>
          </a:xfrm>
          <a:prstGeom prst="rect">
            <a:avLst/>
          </a:prstGeom>
          <a:noFill/>
          <a:ln w="9525">
            <a:noFill/>
            <a:miter lim="800000"/>
            <a:headEnd/>
            <a:tailEnd/>
          </a:ln>
          <a:effectLst/>
        </p:spPr>
      </p:pic>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t>Hong Kong Chamber: Members of the Hong Kong Chamber of Seafood Merchants are a significant portion of the LRFF trade </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41</a:t>
            </a:fld>
            <a:endParaRPr lang="en-US"/>
          </a:p>
        </p:txBody>
      </p:sp>
      <p:graphicFrame>
        <p:nvGraphicFramePr>
          <p:cNvPr id="4" name="Chart 3"/>
          <p:cNvGraphicFramePr/>
          <p:nvPr/>
        </p:nvGraphicFramePr>
        <p:xfrm>
          <a:off x="261144" y="1940560"/>
          <a:ext cx="3748881"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p:nvPr/>
        </p:nvGraphicFramePr>
        <p:xfrm>
          <a:off x="4548505" y="1940560"/>
          <a:ext cx="3748881" cy="2590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538480" y="1635760"/>
            <a:ext cx="2926080" cy="246221"/>
          </a:xfrm>
          <a:prstGeom prst="rect">
            <a:avLst/>
          </a:prstGeom>
          <a:noFill/>
        </p:spPr>
        <p:txBody>
          <a:bodyPr wrap="square" rtlCol="0">
            <a:spAutoFit/>
          </a:bodyPr>
          <a:lstStyle/>
          <a:p>
            <a:r>
              <a:rPr lang="en-US" sz="1000" u="sng" dirty="0" smtClean="0"/>
              <a:t>% of importers and wholesalers in the Chamber</a:t>
            </a:r>
            <a:endParaRPr lang="en-US" sz="1000" u="sng" dirty="0"/>
          </a:p>
        </p:txBody>
      </p:sp>
      <p:sp>
        <p:nvSpPr>
          <p:cNvPr id="7" name="TextBox 6"/>
          <p:cNvSpPr txBox="1"/>
          <p:nvPr/>
        </p:nvSpPr>
        <p:spPr>
          <a:xfrm>
            <a:off x="4937919" y="1635760"/>
            <a:ext cx="2926080" cy="246221"/>
          </a:xfrm>
          <a:prstGeom prst="rect">
            <a:avLst/>
          </a:prstGeom>
          <a:noFill/>
        </p:spPr>
        <p:txBody>
          <a:bodyPr wrap="square" rtlCol="0">
            <a:spAutoFit/>
          </a:bodyPr>
          <a:lstStyle/>
          <a:p>
            <a:r>
              <a:rPr lang="en-US" sz="1000" u="sng" dirty="0" smtClean="0"/>
              <a:t>% of distributors in the Chamber</a:t>
            </a:r>
            <a:endParaRPr lang="en-US" sz="1000" u="sng" dirty="0"/>
          </a:p>
        </p:txBody>
      </p:sp>
      <p:sp>
        <p:nvSpPr>
          <p:cNvPr id="8" name="TextBox 7"/>
          <p:cNvSpPr txBox="1"/>
          <p:nvPr/>
        </p:nvSpPr>
        <p:spPr>
          <a:xfrm>
            <a:off x="0" y="5994400"/>
            <a:ext cx="8582025" cy="230832"/>
          </a:xfrm>
          <a:prstGeom prst="rect">
            <a:avLst/>
          </a:prstGeom>
          <a:noFill/>
        </p:spPr>
        <p:txBody>
          <a:bodyPr wrap="square" rtlCol="0">
            <a:spAutoFit/>
          </a:bodyPr>
          <a:lstStyle/>
          <a:p>
            <a:pPr algn="l"/>
            <a:r>
              <a:rPr lang="en-US" sz="900" dirty="0" smtClean="0"/>
              <a:t>Source: Interview with Irwin Wong, WWF</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877163"/>
          </a:xfrm>
        </p:spPr>
        <p:txBody>
          <a:bodyPr/>
          <a:lstStyle/>
          <a:p>
            <a:r>
              <a:rPr lang="en-US" dirty="0" smtClean="0"/>
              <a:t>The LRFFT is most heavily concentrated in the coral triangle with end markets including Hong Kong and mainland </a:t>
            </a:r>
            <a:r>
              <a:rPr lang="en-US" dirty="0" smtClean="0"/>
              <a:t>China, but we don’t have numbers to estimate the size of each flow</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4</a:t>
            </a:fld>
            <a:endParaRPr lang="en-US"/>
          </a:p>
        </p:txBody>
      </p:sp>
      <p:pic>
        <p:nvPicPr>
          <p:cNvPr id="24578" name="Picture 2"/>
          <p:cNvPicPr>
            <a:picLocks noChangeAspect="1" noChangeArrowheads="1"/>
          </p:cNvPicPr>
          <p:nvPr/>
        </p:nvPicPr>
        <p:blipFill>
          <a:blip r:embed="rId2" cstate="print"/>
          <a:srcRect/>
          <a:stretch>
            <a:fillRect/>
          </a:stretch>
        </p:blipFill>
        <p:spPr bwMode="auto">
          <a:xfrm>
            <a:off x="1078694" y="1282814"/>
            <a:ext cx="6638269" cy="4622631"/>
          </a:xfrm>
          <a:prstGeom prst="rect">
            <a:avLst/>
          </a:prstGeom>
          <a:noFill/>
          <a:ln w="9525">
            <a:noFill/>
            <a:miter lim="800000"/>
            <a:headEnd/>
            <a:tailEnd/>
          </a:ln>
        </p:spPr>
      </p:pic>
      <p:sp>
        <p:nvSpPr>
          <p:cNvPr id="5" name="TextBox 4"/>
          <p:cNvSpPr txBox="1"/>
          <p:nvPr/>
        </p:nvSpPr>
        <p:spPr>
          <a:xfrm>
            <a:off x="119063" y="6017623"/>
            <a:ext cx="4278766" cy="230832"/>
          </a:xfrm>
          <a:prstGeom prst="rect">
            <a:avLst/>
          </a:prstGeom>
          <a:noFill/>
        </p:spPr>
        <p:txBody>
          <a:bodyPr wrap="square" rtlCol="0">
            <a:spAutoFit/>
          </a:bodyPr>
          <a:lstStyle/>
          <a:p>
            <a:pPr algn="l"/>
            <a:r>
              <a:rPr lang="en-US" sz="900" dirty="0" smtClean="0"/>
              <a:t>Source: WWF</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t>UN COMTRADE also collect data on live fish trade. However, it is not specific enough to gauge trends in the </a:t>
            </a:r>
            <a:r>
              <a:rPr lang="en-US" dirty="0" smtClean="0"/>
              <a:t>LRFFT.</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5</a:t>
            </a:fld>
            <a:endParaRPr lang="en-US"/>
          </a:p>
        </p:txBody>
      </p:sp>
      <p:graphicFrame>
        <p:nvGraphicFramePr>
          <p:cNvPr id="5" name="Chart 4"/>
          <p:cNvGraphicFramePr/>
          <p:nvPr/>
        </p:nvGraphicFramePr>
        <p:xfrm>
          <a:off x="119063" y="3687417"/>
          <a:ext cx="4841583" cy="244019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p:nvPr/>
        </p:nvGraphicFramePr>
        <p:xfrm>
          <a:off x="125862" y="1093304"/>
          <a:ext cx="4848382" cy="239304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27991" y="864704"/>
            <a:ext cx="4154557" cy="276999"/>
          </a:xfrm>
          <a:prstGeom prst="rect">
            <a:avLst/>
          </a:prstGeom>
          <a:noFill/>
        </p:spPr>
        <p:txBody>
          <a:bodyPr wrap="square" rtlCol="0">
            <a:spAutoFit/>
          </a:bodyPr>
          <a:lstStyle/>
          <a:p>
            <a:r>
              <a:rPr lang="en-US" sz="1200" u="sng" dirty="0" smtClean="0"/>
              <a:t>Exports of live fish over time (USD)</a:t>
            </a:r>
            <a:endParaRPr lang="en-US" sz="1200" u="sng" dirty="0"/>
          </a:p>
        </p:txBody>
      </p:sp>
      <p:sp>
        <p:nvSpPr>
          <p:cNvPr id="8" name="TextBox 7"/>
          <p:cNvSpPr txBox="1"/>
          <p:nvPr/>
        </p:nvSpPr>
        <p:spPr>
          <a:xfrm>
            <a:off x="327991" y="3436937"/>
            <a:ext cx="4154557" cy="276999"/>
          </a:xfrm>
          <a:prstGeom prst="rect">
            <a:avLst/>
          </a:prstGeom>
          <a:noFill/>
        </p:spPr>
        <p:txBody>
          <a:bodyPr wrap="square" rtlCol="0">
            <a:spAutoFit/>
          </a:bodyPr>
          <a:lstStyle/>
          <a:p>
            <a:r>
              <a:rPr lang="en-US" sz="1200" u="sng" dirty="0" smtClean="0"/>
              <a:t>Imports of live fish over time (USD)</a:t>
            </a:r>
            <a:endParaRPr lang="en-US" sz="1200" u="sng" dirty="0"/>
          </a:p>
        </p:txBody>
      </p:sp>
      <p:sp>
        <p:nvSpPr>
          <p:cNvPr id="9" name="Isosceles Triangle 8"/>
          <p:cNvSpPr/>
          <p:nvPr/>
        </p:nvSpPr>
        <p:spPr bwMode="auto">
          <a:xfrm rot="5400000">
            <a:off x="3165610" y="3337261"/>
            <a:ext cx="4601818" cy="298173"/>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0" name="Rectangle 9"/>
          <p:cNvSpPr/>
          <p:nvPr/>
        </p:nvSpPr>
        <p:spPr bwMode="auto">
          <a:xfrm>
            <a:off x="5850194" y="1934573"/>
            <a:ext cx="2887406" cy="3004728"/>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Too inclusive:</a:t>
            </a:r>
            <a:r>
              <a:rPr kumimoji="0" lang="en-US" sz="1600" b="0" i="0" u="none" strike="noStrike" cap="none" normalizeH="0" dirty="0" smtClean="0">
                <a:ln>
                  <a:noFill/>
                </a:ln>
                <a:solidFill>
                  <a:schemeClr val="tx1"/>
                </a:solidFill>
                <a:effectLst/>
                <a:latin typeface="Arial" charset="0"/>
              </a:rPr>
              <a:t> </a:t>
            </a:r>
            <a:r>
              <a:rPr kumimoji="0" lang="en-US" sz="1600" b="0" i="0" u="none" strike="noStrike" cap="none" normalizeH="0" baseline="0" dirty="0" smtClean="0">
                <a:ln>
                  <a:noFill/>
                </a:ln>
                <a:solidFill>
                  <a:schemeClr val="tx1"/>
                </a:solidFill>
                <a:effectLst/>
                <a:latin typeface="Arial" charset="0"/>
              </a:rPr>
              <a:t>Includes </a:t>
            </a:r>
            <a:r>
              <a:rPr kumimoji="0" lang="en-US" sz="1600" b="0" i="0" u="none" strike="noStrike" cap="none" normalizeH="0" baseline="0" dirty="0" smtClean="0">
                <a:ln>
                  <a:noFill/>
                </a:ln>
                <a:solidFill>
                  <a:schemeClr val="tx1"/>
                </a:solidFill>
                <a:effectLst/>
                <a:latin typeface="Arial" charset="0"/>
              </a:rPr>
              <a:t>trade of ornamental</a:t>
            </a:r>
            <a:r>
              <a:rPr kumimoji="0" lang="en-US" sz="1600" b="0" i="0" u="none" strike="noStrike" cap="none" normalizeH="0" dirty="0" smtClean="0">
                <a:ln>
                  <a:noFill/>
                </a:ln>
                <a:solidFill>
                  <a:schemeClr val="tx1"/>
                </a:solidFill>
                <a:effectLst/>
                <a:latin typeface="Arial" charset="0"/>
              </a:rPr>
              <a:t> live fish, and non-reef live fish such as </a:t>
            </a:r>
            <a:r>
              <a:rPr kumimoji="0" lang="en-US" sz="1600" b="0" i="0" u="none" strike="noStrike" cap="none" normalizeH="0" dirty="0" smtClean="0">
                <a:ln>
                  <a:noFill/>
                </a:ln>
                <a:solidFill>
                  <a:schemeClr val="tx1"/>
                </a:solidFill>
                <a:effectLst/>
                <a:latin typeface="Arial" charset="0"/>
              </a:rPr>
              <a:t>eel</a:t>
            </a:r>
          </a:p>
          <a:p>
            <a:pPr marL="0" marR="0" indent="0" algn="ctr" defTabSz="914400" rtl="0" eaLnBrk="1" fontAlgn="base" latinLnBrk="0" hangingPunct="1">
              <a:lnSpc>
                <a:spcPct val="100000"/>
              </a:lnSpc>
              <a:spcBef>
                <a:spcPct val="0"/>
              </a:spcBef>
              <a:spcAft>
                <a:spcPct val="0"/>
              </a:spcAft>
              <a:buClrTx/>
              <a:buSzTx/>
              <a:buFontTx/>
              <a:buNone/>
              <a:tabLst/>
            </a:pPr>
            <a:endParaRPr lang="en-US" baseline="0" dirty="0" smtClean="0"/>
          </a:p>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dirty="0" smtClean="0">
                <a:ln>
                  <a:noFill/>
                </a:ln>
                <a:solidFill>
                  <a:schemeClr val="tx1"/>
                </a:solidFill>
                <a:effectLst/>
                <a:latin typeface="Arial" charset="0"/>
              </a:rPr>
              <a:t>Not necessarily accurate: Does not include officially unreported trade</a:t>
            </a:r>
            <a:endParaRPr kumimoji="0" lang="en-US" sz="1600" b="0" i="0" u="none" strike="noStrike" cap="none" normalizeH="0" baseline="0" dirty="0" smtClean="0">
              <a:ln>
                <a:noFill/>
              </a:ln>
              <a:solidFill>
                <a:schemeClr val="tx1"/>
              </a:solidFill>
              <a:effectLst/>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615553"/>
          </a:xfrm>
        </p:spPr>
        <p:txBody>
          <a:bodyPr/>
          <a:lstStyle/>
          <a:p>
            <a:r>
              <a:rPr lang="en-US" sz="2000" dirty="0" smtClean="0"/>
              <a:t>According to Hong Kong’s CSD, imports of live reef food fish by air were highest from Philippines, Indonesia and Thailand </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6</a:t>
            </a:fld>
            <a:endParaRPr lang="en-US"/>
          </a:p>
        </p:txBody>
      </p:sp>
      <p:graphicFrame>
        <p:nvGraphicFramePr>
          <p:cNvPr id="5" name="Chart 4"/>
          <p:cNvGraphicFramePr/>
          <p:nvPr/>
        </p:nvGraphicFramePr>
        <p:xfrm>
          <a:off x="833278" y="1341120"/>
          <a:ext cx="6908642" cy="354584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0160" y="5923280"/>
            <a:ext cx="8961120" cy="369332"/>
          </a:xfrm>
          <a:prstGeom prst="rect">
            <a:avLst/>
          </a:prstGeom>
          <a:noFill/>
        </p:spPr>
        <p:txBody>
          <a:bodyPr wrap="square" rtlCol="0">
            <a:spAutoFit/>
          </a:bodyPr>
          <a:lstStyle/>
          <a:p>
            <a:pPr algn="l"/>
            <a:r>
              <a:rPr lang="en-US" sz="900" dirty="0" smtClean="0"/>
              <a:t>Source: Hong Kong Census &amp; Statistics Department</a:t>
            </a:r>
          </a:p>
          <a:p>
            <a:pPr algn="l"/>
            <a:r>
              <a:rPr lang="en-US" sz="900" dirty="0" smtClean="0"/>
              <a:t>Other category includes: Vietnam, Kiribati, India, Cambodia, Canada, Brunei, Turkey, Togo, New Zealand, Papua New Guinea, Sri Lanka, Myanmar, France, Singapore</a:t>
            </a:r>
            <a:endParaRPr lang="en-US" sz="900" dirty="0"/>
          </a:p>
        </p:txBody>
      </p:sp>
      <p:sp>
        <p:nvSpPr>
          <p:cNvPr id="7" name="TextBox 6"/>
          <p:cNvSpPr txBox="1"/>
          <p:nvPr/>
        </p:nvSpPr>
        <p:spPr>
          <a:xfrm>
            <a:off x="1229360" y="1016000"/>
            <a:ext cx="5984240" cy="246221"/>
          </a:xfrm>
          <a:prstGeom prst="rect">
            <a:avLst/>
          </a:prstGeom>
          <a:noFill/>
        </p:spPr>
        <p:txBody>
          <a:bodyPr wrap="square" rtlCol="0">
            <a:spAutoFit/>
          </a:bodyPr>
          <a:lstStyle/>
          <a:p>
            <a:r>
              <a:rPr lang="en-US" sz="1000" u="sng" dirty="0" smtClean="0"/>
              <a:t>% air imports by volume and country of origin in year 2009</a:t>
            </a:r>
            <a:endParaRPr lang="en-US" sz="1000" u="sng" dirty="0"/>
          </a:p>
        </p:txBody>
      </p:sp>
      <p:sp>
        <p:nvSpPr>
          <p:cNvPr id="8" name="TextBox 7"/>
          <p:cNvSpPr txBox="1"/>
          <p:nvPr/>
        </p:nvSpPr>
        <p:spPr>
          <a:xfrm>
            <a:off x="4592320" y="1483360"/>
            <a:ext cx="1371600" cy="246221"/>
          </a:xfrm>
          <a:prstGeom prst="rect">
            <a:avLst/>
          </a:prstGeom>
          <a:noFill/>
        </p:spPr>
        <p:txBody>
          <a:bodyPr wrap="square" rtlCol="0">
            <a:spAutoFit/>
          </a:bodyPr>
          <a:lstStyle/>
          <a:p>
            <a:r>
              <a:rPr lang="en-US" sz="1000" dirty="0" smtClean="0"/>
              <a:t>Total = 6,854 tons</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584775"/>
          </a:xfrm>
        </p:spPr>
        <p:txBody>
          <a:bodyPr/>
          <a:lstStyle/>
          <a:p>
            <a:r>
              <a:rPr lang="en-US" dirty="0" smtClean="0"/>
              <a:t>In 2009, </a:t>
            </a:r>
            <a:r>
              <a:rPr lang="en-US" i="1" dirty="0" smtClean="0"/>
              <a:t>reported </a:t>
            </a:r>
            <a:r>
              <a:rPr lang="en-US" dirty="0" smtClean="0"/>
              <a:t>landings by fishing vessels indicated that Indonesia and Malaysia were the largest suppliers to Hong Kong by sea</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7</a:t>
            </a:fld>
            <a:endParaRPr lang="en-US"/>
          </a:p>
        </p:txBody>
      </p:sp>
      <p:sp>
        <p:nvSpPr>
          <p:cNvPr id="6" name="TextBox 5"/>
          <p:cNvSpPr txBox="1"/>
          <p:nvPr/>
        </p:nvSpPr>
        <p:spPr>
          <a:xfrm>
            <a:off x="0" y="5893904"/>
            <a:ext cx="8961438" cy="369332"/>
          </a:xfrm>
          <a:prstGeom prst="rect">
            <a:avLst/>
          </a:prstGeom>
          <a:noFill/>
        </p:spPr>
        <p:txBody>
          <a:bodyPr wrap="square" rtlCol="0">
            <a:spAutoFit/>
          </a:bodyPr>
          <a:lstStyle/>
          <a:p>
            <a:pPr algn="l"/>
            <a:r>
              <a:rPr lang="en-US" sz="900" dirty="0" smtClean="0"/>
              <a:t>*Tiger grouper, leopard </a:t>
            </a:r>
            <a:r>
              <a:rPr lang="en-US" sz="900" dirty="0" err="1" smtClean="0"/>
              <a:t>coraltrout</a:t>
            </a:r>
            <a:r>
              <a:rPr lang="en-US" sz="900" dirty="0" smtClean="0"/>
              <a:t>, green grouper, flowery grouper, brown-spotted grouper, roving spotted grouper, barred cheek coral trout, speckled blue grouper, spotted </a:t>
            </a:r>
            <a:r>
              <a:rPr lang="en-US" sz="900" dirty="0" err="1" smtClean="0"/>
              <a:t>coraltrout</a:t>
            </a:r>
            <a:r>
              <a:rPr lang="en-US" sz="900" dirty="0" smtClean="0"/>
              <a:t>, giant grouper, mangrove snapper, high finned grouper, other wrasses and </a:t>
            </a:r>
            <a:r>
              <a:rPr lang="en-US" sz="900" dirty="0" err="1" smtClean="0"/>
              <a:t>parrotfishes</a:t>
            </a:r>
            <a:endParaRPr lang="en-US" sz="900" dirty="0"/>
          </a:p>
        </p:txBody>
      </p:sp>
      <p:grpSp>
        <p:nvGrpSpPr>
          <p:cNvPr id="8" name="Group 7"/>
          <p:cNvGrpSpPr/>
          <p:nvPr/>
        </p:nvGrpSpPr>
        <p:grpSpPr>
          <a:xfrm>
            <a:off x="-301452" y="1421943"/>
            <a:ext cx="5208070" cy="3567500"/>
            <a:chOff x="1669567" y="1421943"/>
            <a:chExt cx="5208070" cy="3567500"/>
          </a:xfrm>
        </p:grpSpPr>
        <p:graphicFrame>
          <p:nvGraphicFramePr>
            <p:cNvPr id="5" name="Chart 4"/>
            <p:cNvGraphicFramePr/>
            <p:nvPr/>
          </p:nvGraphicFramePr>
          <p:xfrm>
            <a:off x="1669567" y="1560443"/>
            <a:ext cx="5208070" cy="34290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2090082" y="1421943"/>
              <a:ext cx="4697145" cy="461665"/>
            </a:xfrm>
            <a:prstGeom prst="rect">
              <a:avLst/>
            </a:prstGeom>
            <a:noFill/>
          </p:spPr>
          <p:txBody>
            <a:bodyPr wrap="square" rtlCol="0">
              <a:spAutoFit/>
            </a:bodyPr>
            <a:lstStyle/>
            <a:p>
              <a:r>
                <a:rPr lang="en-US" sz="1200" u="sng" dirty="0" smtClean="0"/>
                <a:t>Share of volume of Hong Kong’s imports by source country in 2009 (%)</a:t>
              </a:r>
              <a:endParaRPr lang="en-US" sz="1200" u="sng" dirty="0"/>
            </a:p>
          </p:txBody>
        </p:sp>
      </p:grpSp>
      <p:sp>
        <p:nvSpPr>
          <p:cNvPr id="9" name="TextBox 8"/>
          <p:cNvSpPr txBox="1"/>
          <p:nvPr/>
        </p:nvSpPr>
        <p:spPr>
          <a:xfrm>
            <a:off x="3225519" y="1838848"/>
            <a:ext cx="1833365" cy="276999"/>
          </a:xfrm>
          <a:prstGeom prst="rect">
            <a:avLst/>
          </a:prstGeom>
          <a:noFill/>
        </p:spPr>
        <p:txBody>
          <a:bodyPr wrap="square" rtlCol="0">
            <a:spAutoFit/>
          </a:bodyPr>
          <a:lstStyle/>
          <a:p>
            <a:r>
              <a:rPr lang="en-US" sz="1200" dirty="0" smtClean="0"/>
              <a:t>Total = 1,893 tons</a:t>
            </a:r>
            <a:endParaRPr lang="en-US" sz="1200" dirty="0"/>
          </a:p>
        </p:txBody>
      </p:sp>
      <p:sp>
        <p:nvSpPr>
          <p:cNvPr id="10" name="Isosceles Triangle 9"/>
          <p:cNvSpPr/>
          <p:nvPr/>
        </p:nvSpPr>
        <p:spPr bwMode="auto">
          <a:xfrm rot="5400000">
            <a:off x="3951283" y="2894592"/>
            <a:ext cx="3090329" cy="422031"/>
          </a:xfrm>
          <a:prstGeom prst="triangle">
            <a:avLst/>
          </a:prstGeom>
          <a:solidFill>
            <a:schemeClr val="tx2"/>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1" name="TextBox 10"/>
          <p:cNvSpPr txBox="1"/>
          <p:nvPr/>
        </p:nvSpPr>
        <p:spPr>
          <a:xfrm>
            <a:off x="5994400" y="1862107"/>
            <a:ext cx="2743200" cy="2462213"/>
          </a:xfrm>
          <a:prstGeom prst="rect">
            <a:avLst/>
          </a:prstGeom>
          <a:noFill/>
        </p:spPr>
        <p:txBody>
          <a:bodyPr wrap="square" rtlCol="0">
            <a:spAutoFit/>
          </a:bodyPr>
          <a:lstStyle/>
          <a:p>
            <a:pPr algn="l"/>
            <a:r>
              <a:rPr lang="en-US" sz="1100" dirty="0" smtClean="0"/>
              <a:t>Data from Agriculture, Fisheries and Conservation Department for the year 2009</a:t>
            </a:r>
          </a:p>
          <a:p>
            <a:pPr algn="l"/>
            <a:endParaRPr lang="en-US" sz="1100" dirty="0" smtClean="0"/>
          </a:p>
          <a:p>
            <a:pPr algn="l"/>
            <a:r>
              <a:rPr lang="en-US" sz="1100" dirty="0" smtClean="0"/>
              <a:t>This data represents estimates from information provided voluntarily by nine traders shipping live marine fish into Hong Kong</a:t>
            </a:r>
          </a:p>
          <a:p>
            <a:pPr algn="l"/>
            <a:endParaRPr lang="en-US" sz="1100" dirty="0" smtClean="0"/>
          </a:p>
          <a:p>
            <a:pPr algn="l"/>
            <a:r>
              <a:rPr lang="en-US" sz="1100" dirty="0" smtClean="0"/>
              <a:t>These traders’ imports only represent about 15% of Hong Kong’s total live marine fish imports</a:t>
            </a:r>
          </a:p>
          <a:p>
            <a:pPr algn="l"/>
            <a:endParaRPr lang="en-US" sz="1100" dirty="0" smtClean="0"/>
          </a:p>
          <a:p>
            <a:pPr algn="l"/>
            <a:endParaRPr lang="en-US" sz="11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9063" y="230188"/>
            <a:ext cx="8618537" cy="877163"/>
          </a:xfrm>
        </p:spPr>
        <p:txBody>
          <a:bodyPr/>
          <a:lstStyle/>
          <a:p>
            <a:r>
              <a:rPr lang="en-US" dirty="0" smtClean="0"/>
              <a:t>If we double landings by fishing vessels and include air shipments landings, two-thirds of the overall Hong Kong imports come from Indonesia, the Philippines, and Malaysia.</a:t>
            </a:r>
            <a:endParaRPr lang="en-US" dirty="0"/>
          </a:p>
        </p:txBody>
      </p:sp>
      <p:sp>
        <p:nvSpPr>
          <p:cNvPr id="3" name="Slide Number Placeholder 2"/>
          <p:cNvSpPr>
            <a:spLocks noGrp="1"/>
          </p:cNvSpPr>
          <p:nvPr>
            <p:ph type="sldNum" sz="quarter" idx="10"/>
          </p:nvPr>
        </p:nvSpPr>
        <p:spPr/>
        <p:txBody>
          <a:bodyPr/>
          <a:lstStyle/>
          <a:p>
            <a:pPr>
              <a:defRPr/>
            </a:pPr>
            <a:fld id="{00D9DE74-64DB-4435-BD7F-5D6ADBBF37E2}" type="slidenum">
              <a:rPr lang="en-US" smtClean="0"/>
              <a:pPr>
                <a:defRPr/>
              </a:pPr>
              <a:t>8</a:t>
            </a:fld>
            <a:endParaRPr lang="en-US"/>
          </a:p>
        </p:txBody>
      </p:sp>
      <p:sp>
        <p:nvSpPr>
          <p:cNvPr id="7" name="TextBox 6"/>
          <p:cNvSpPr txBox="1"/>
          <p:nvPr/>
        </p:nvSpPr>
        <p:spPr>
          <a:xfrm>
            <a:off x="119063" y="1421943"/>
            <a:ext cx="4697145" cy="461665"/>
          </a:xfrm>
          <a:prstGeom prst="rect">
            <a:avLst/>
          </a:prstGeom>
          <a:noFill/>
        </p:spPr>
        <p:txBody>
          <a:bodyPr wrap="square" rtlCol="0">
            <a:spAutoFit/>
          </a:bodyPr>
          <a:lstStyle/>
          <a:p>
            <a:r>
              <a:rPr lang="en-US" sz="1200" u="sng" dirty="0" smtClean="0"/>
              <a:t>Share of volume of Hong Kong’s total imports by source country in 2009 (%)</a:t>
            </a:r>
            <a:endParaRPr lang="en-US" sz="1200" u="sng" dirty="0"/>
          </a:p>
        </p:txBody>
      </p:sp>
      <p:sp>
        <p:nvSpPr>
          <p:cNvPr id="9" name="TextBox 8"/>
          <p:cNvSpPr txBox="1"/>
          <p:nvPr/>
        </p:nvSpPr>
        <p:spPr>
          <a:xfrm>
            <a:off x="3225519" y="1838848"/>
            <a:ext cx="1833365" cy="276999"/>
          </a:xfrm>
          <a:prstGeom prst="rect">
            <a:avLst/>
          </a:prstGeom>
          <a:noFill/>
        </p:spPr>
        <p:txBody>
          <a:bodyPr wrap="square" rtlCol="0">
            <a:spAutoFit/>
          </a:bodyPr>
          <a:lstStyle/>
          <a:p>
            <a:r>
              <a:rPr lang="en-US" sz="1200" dirty="0" smtClean="0"/>
              <a:t>Total = 10.500 tons</a:t>
            </a:r>
            <a:endParaRPr lang="en-US" sz="1200" dirty="0"/>
          </a:p>
        </p:txBody>
      </p:sp>
      <p:sp>
        <p:nvSpPr>
          <p:cNvPr id="10" name="Isosceles Triangle 9"/>
          <p:cNvSpPr/>
          <p:nvPr/>
        </p:nvSpPr>
        <p:spPr bwMode="auto">
          <a:xfrm rot="5400000">
            <a:off x="3951283" y="2894592"/>
            <a:ext cx="3090329" cy="422031"/>
          </a:xfrm>
          <a:prstGeom prst="triangle">
            <a:avLst/>
          </a:prstGeom>
          <a:solidFill>
            <a:schemeClr val="tx2"/>
          </a:solidFill>
          <a:ln w="9525" cap="flat" cmpd="sng" algn="ctr">
            <a:solidFill>
              <a:schemeClr val="tx1"/>
            </a:solid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p:txBody>
      </p:sp>
      <p:sp>
        <p:nvSpPr>
          <p:cNvPr id="11" name="TextBox 10"/>
          <p:cNvSpPr txBox="1"/>
          <p:nvPr/>
        </p:nvSpPr>
        <p:spPr>
          <a:xfrm>
            <a:off x="5994400" y="2666357"/>
            <a:ext cx="2743200" cy="769441"/>
          </a:xfrm>
          <a:prstGeom prst="rect">
            <a:avLst/>
          </a:prstGeom>
          <a:noFill/>
        </p:spPr>
        <p:txBody>
          <a:bodyPr wrap="square" rtlCol="0">
            <a:spAutoFit/>
          </a:bodyPr>
          <a:lstStyle/>
          <a:p>
            <a:pPr algn="l"/>
            <a:r>
              <a:rPr lang="en-US" sz="1100" dirty="0" smtClean="0"/>
              <a:t>Data from Agriculture, Fisheries and Conservation Department and CSD for the year 2009</a:t>
            </a:r>
          </a:p>
          <a:p>
            <a:pPr algn="l"/>
            <a:endParaRPr lang="en-US" sz="1100" dirty="0" smtClean="0"/>
          </a:p>
        </p:txBody>
      </p:sp>
      <p:graphicFrame>
        <p:nvGraphicFramePr>
          <p:cNvPr id="12" name="Chart 11"/>
          <p:cNvGraphicFramePr/>
          <p:nvPr/>
        </p:nvGraphicFramePr>
        <p:xfrm>
          <a:off x="-46413" y="1838848"/>
          <a:ext cx="5105297" cy="366818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CS" val="1,2"/>
  <p:tag name="THINKCELLPRESENTATIONDONOTDELETE" val="&lt;?xml version=&quot;1.0&quot; encoding=&quot;UTF-16&quot; standalone=&quot;yes&quot;?&gt;&#10;&lt;root reqver=&quot;17839&quot;&gt;&lt;version val=&quot;20045&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mruColor&gt;&lt;m_vecMRU length=&quot;0&quot;/&gt;&lt;/m_mruColor&gt;&lt;m_mapectfillschemeMRU&gt;&lt;key val=&quot;0&quot;/&gt;&lt;elem&gt;&lt;m_nPartnerID val=&quot;536&quot;/&gt;&lt;m_nIndex val=&quot;1&quot;/&gt;&lt;/elem&gt;&lt;/m_mapectfillschemeMRU&gt;&lt;m_eweekdayFirstOfWeek val=&quot;2&quot;/&gt;&lt;m_eweekdayFirstOfWorkweek val=&quot;2&quot;/&gt;&lt;m_eweekdayFirstOfWeekend val=&quot;7&quot;/&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chDecimalSymbol17909&gt;.&lt;/m_chDecimalSymbol17909&gt;&lt;m_nGroupingDigits17909 val=&quot;3&quot;/&gt;&lt;m_chGroupingSymbol17909&gt;,&lt;/m_chGroupingSymbol17909&gt;&lt;/m_precDefault&gt;&lt;/CDefaultPrec&gt;&lt;/root&gt;"/>
  <p:tag name="THINKCELLUNDODONOTDELETE" val="34"/>
</p:tagLst>
</file>

<file path=ppt/tags/tag10.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V8SsLD81u0ubWLG7aT9m8w"/>
</p:tagLst>
</file>

<file path=ppt/tags/tag1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AHD9PPPww02FxDng1BkVFQ"/>
</p:tagLst>
</file>

<file path=ppt/tags/tag12.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2VhFh2BOOkmmL8_IwmAg2A"/>
</p:tagLst>
</file>

<file path=ppt/tags/tag13.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eGilRTjux0uSJk0GUaLzDQ"/>
</p:tagLst>
</file>

<file path=ppt/tags/tag14.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AdNtlYMJrkm39i8nHQ28Lg"/>
</p:tagLst>
</file>

<file path=ppt/tags/tag15.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_Ik7RopTJUWNLP9G0A6g8A"/>
</p:tagLst>
</file>

<file path=ppt/tags/tag16.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C1_bam2fAUSzLdpPIBWEKg"/>
</p:tagLst>
</file>

<file path=ppt/tags/tag17.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dgYU36993UqTjIGkT3Jqvw"/>
</p:tagLst>
</file>

<file path=ppt/tags/tag18.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19.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2.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NmXrtoIHpEazyBmAx4b1ig"/>
</p:tagLst>
</file>

<file path=ppt/tags/tag20.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2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22.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23.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24.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25.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26.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27.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28.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29.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Y5nCw9flJE2UgYLutY5Kdg"/>
</p:tagLst>
</file>

<file path=ppt/tags/tag3.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7jiwX078GEyAtK4C5q8GlA"/>
</p:tagLst>
</file>

<file path=ppt/tags/tag30.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RESIZE" val="Yes"/>
</p:tagLst>
</file>

<file path=ppt/tags/tag3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RESIZE" val="Yes"/>
</p:tagLst>
</file>

<file path=ppt/tags/tag32.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NAME" val="Agenda"/>
</p:tagLst>
</file>

<file path=ppt/tags/tag33.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RESIZE" val="Yes"/>
</p:tagLst>
</file>

<file path=ppt/tags/tag34.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NAME" val="Agenda"/>
</p:tagLst>
</file>

<file path=ppt/tags/tag35.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RESIZE" val="Yes"/>
</p:tagLst>
</file>

<file path=ppt/tags/tag36.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NAME" val="Agenda"/>
</p:tagLst>
</file>

<file path=ppt/tags/tag37.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RESIZE" val="Yes"/>
</p:tagLst>
</file>

<file path=ppt/tags/tag38.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NAME" val="Agenda"/>
</p:tagLst>
</file>

<file path=ppt/tags/tag39.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RESIZE" val="Yes"/>
</p:tagLst>
</file>

<file path=ppt/tags/tag4.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nc39y2rSdUWnF0cen0KizA"/>
</p:tagLst>
</file>

<file path=ppt/tags/tag5.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1eiz3q2FxUGsrnuC7i9N3A"/>
</p:tagLst>
</file>

<file path=ppt/tags/tag6.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YbkaPl0IsESTO1Crd5e57g"/>
</p:tagLst>
</file>

<file path=ppt/tags/tag7.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EDeyPizQ.UqtnWT85hWFlw"/>
</p:tagLst>
</file>

<file path=ppt/tags/tag8.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Uzk2_bF9AEaZprPeUjqnpw"/>
</p:tagLst>
</file>

<file path=ppt/tags/tag9.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HINKCELLSHAPEDONOTDELETE" val="pKuWjx2zBakm7amklXcPeIQ"/>
</p:tagLst>
</file>

<file path=ppt/theme/theme1.xml><?xml version="1.0" encoding="utf-8"?>
<a:theme xmlns:a="http://schemas.openxmlformats.org/drawingml/2006/main" name="CEA_CF_ZZP511">
  <a:themeElements>
    <a:clrScheme name="CEA_CF_ZZP511 1">
      <a:dk1>
        <a:srgbClr val="000000"/>
      </a:dk1>
      <a:lt1>
        <a:srgbClr val="FFFFFF"/>
      </a:lt1>
      <a:dk2>
        <a:srgbClr val="006625"/>
      </a:dk2>
      <a:lt2>
        <a:srgbClr val="FFFFFF"/>
      </a:lt2>
      <a:accent1>
        <a:srgbClr val="C2D7CA"/>
      </a:accent1>
      <a:accent2>
        <a:srgbClr val="83AF93"/>
      </a:accent2>
      <a:accent3>
        <a:srgbClr val="FFFFFF"/>
      </a:accent3>
      <a:accent4>
        <a:srgbClr val="000000"/>
      </a:accent4>
      <a:accent5>
        <a:srgbClr val="DDE8E1"/>
      </a:accent5>
      <a:accent6>
        <a:srgbClr val="769E85"/>
      </a:accent6>
      <a:hlink>
        <a:srgbClr val="4F795E"/>
      </a:hlink>
      <a:folHlink>
        <a:srgbClr val="006625"/>
      </a:folHlink>
    </a:clrScheme>
    <a:fontScheme name="CEA_CF_ZZP51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152" tIns="73152" rIns="73152" bIns="73152"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152" tIns="73152" rIns="73152" bIns="73152"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CEA_CF_ZZP511 1">
        <a:dk1>
          <a:srgbClr val="000000"/>
        </a:dk1>
        <a:lt1>
          <a:srgbClr val="FFFFFF"/>
        </a:lt1>
        <a:dk2>
          <a:srgbClr val="006625"/>
        </a:dk2>
        <a:lt2>
          <a:srgbClr val="FFFFFF"/>
        </a:lt2>
        <a:accent1>
          <a:srgbClr val="C2D7CA"/>
        </a:accent1>
        <a:accent2>
          <a:srgbClr val="83AF93"/>
        </a:accent2>
        <a:accent3>
          <a:srgbClr val="FFFFFF"/>
        </a:accent3>
        <a:accent4>
          <a:srgbClr val="000000"/>
        </a:accent4>
        <a:accent5>
          <a:srgbClr val="DDE8E1"/>
        </a:accent5>
        <a:accent6>
          <a:srgbClr val="769E85"/>
        </a:accent6>
        <a:hlink>
          <a:srgbClr val="4F795E"/>
        </a:hlink>
        <a:folHlink>
          <a:srgbClr val="00662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CEA_CF_ZZP511</Template>
  <TotalTime>6176</TotalTime>
  <Words>5003</Words>
  <Application>Microsoft Macintosh PowerPoint</Application>
  <PresentationFormat>Custom</PresentationFormat>
  <Paragraphs>602</Paragraphs>
  <Slides>42</Slides>
  <Notes>18</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42</vt:i4>
      </vt:variant>
    </vt:vector>
  </HeadingPairs>
  <TitlesOfParts>
    <vt:vector size="44" baseType="lpstr">
      <vt:lpstr>CEA_CF_ZZP511</vt:lpstr>
      <vt:lpstr>think-cell Slide</vt:lpstr>
      <vt:lpstr>The Live Reef Food Fish Trade (LRFFT)</vt:lpstr>
      <vt:lpstr>Objective</vt:lpstr>
      <vt:lpstr>Size of the trade: Previous reviews suggested that the global LRFF market was worth approximately $800M to $1B at the point of sale; with 30,000 tons of LRFF traded globally per year from 1999-2002</vt:lpstr>
      <vt:lpstr>Updating the figures for volume and retail value using the same assumptions suggests that the LRFF market is worth closer to US $2B in current dollars</vt:lpstr>
      <vt:lpstr>The LRFFT is most heavily concentrated in the coral triangle with end markets including Hong Kong and mainland China, but we don’t have numbers to estimate the size of each flow</vt:lpstr>
      <vt:lpstr>UN COMTRADE also collect data on live fish trade. However, it is not specific enough to gauge trends in the LRFFT.</vt:lpstr>
      <vt:lpstr>According to Hong Kong’s CSD, imports of live reef food fish by air were highest from Philippines, Indonesia and Thailand </vt:lpstr>
      <vt:lpstr>In 2009, reported landings by fishing vessels indicated that Indonesia and Malaysia were the largest suppliers to Hong Kong by sea</vt:lpstr>
      <vt:lpstr>If we double landings by fishing vessels and include air shipments landings, two-thirds of the overall Hong Kong imports come from Indonesia, the Philippines, and Malaysia.</vt:lpstr>
      <vt:lpstr>The Philippines has traditionally been the largest exporter of live reef food fish in the world. In 2006, the Philippines officially exported approximately 7,000 tons of live grouper.</vt:lpstr>
      <vt:lpstr>Malaysia officially exports 2,000 tons of LRFF. Unreported trade may be substantially larger. </vt:lpstr>
      <vt:lpstr>Indonesia was one of the largest exporters of live reef food fish, but official exports peaked in 1995</vt:lpstr>
      <vt:lpstr>Thailand produced about 3,105 tons of grouper through aquaculture in 2008, and is a significant exporter mostly of green grouper and tiger grouper</vt:lpstr>
      <vt:lpstr>Taiwan farms nearly 17,000 tons of farmed grouper each year, a quarter of which is exported</vt:lpstr>
      <vt:lpstr>Slides for break-out group discussion</vt:lpstr>
      <vt:lpstr>But what are the actual numbers? Questions for the breakout session, Markets Group</vt:lpstr>
      <vt:lpstr>But what are the actual numbers? Questions for the breakout session, Markets Group</vt:lpstr>
      <vt:lpstr>Philippines Breakout Group: a draft supply diagram?</vt:lpstr>
      <vt:lpstr>Philippines Breakout Group: how you make this more accurate?</vt:lpstr>
      <vt:lpstr>Questions for the Philippines Breakout Group</vt:lpstr>
      <vt:lpstr>Malaysia Breakout Group: a draft supply diagram</vt:lpstr>
      <vt:lpstr>Malaysia Breakout Group: How would you make this more accurate?</vt:lpstr>
      <vt:lpstr>Questions for the Malaysia Breakout Group</vt:lpstr>
      <vt:lpstr>Indonesia Breakout Group: Starting from scratch…how to fill this in?</vt:lpstr>
      <vt:lpstr>Questions for the Indonesia Breakout Group</vt:lpstr>
      <vt:lpstr>SLIDES FOR THE AFTERNOON SESSION</vt:lpstr>
      <vt:lpstr>Generalized value chain of live reef food fish trade</vt:lpstr>
      <vt:lpstr>Generalized value chain?</vt:lpstr>
      <vt:lpstr>ADDITIONAL SLIDES</vt:lpstr>
      <vt:lpstr>“Mainland China, Thailand, Indonesia, Malaysia, the Philippines, Australia and Vietnam have historically been the major exporters of wild-caught reef fish as well as wild-caught fry and fingerlings for grow-out, accounting for approximately 95% of all recorded imports into Hong Kong.”</vt:lpstr>
      <vt:lpstr>Although the live food fish sector is a small portion of fish trade, the high premium for live fish makes this market highly lucrative relative to the fresh fish market</vt:lpstr>
      <vt:lpstr>The live reef food fish trade has expanded to include many source countries; global aquaculture production of groupers is now in excess of the LRFFT, though most destined for the fresh fish market</vt:lpstr>
      <vt:lpstr>Recorded import volumes into Hong Kong have been relatively constant or increasing, though down from the 1990s. </vt:lpstr>
      <vt:lpstr>WWF used CSD and AFCD data to estimate the difference between imports by air and imports by fishing vessel</vt:lpstr>
      <vt:lpstr>At least 59 species are traded in the live reef food fish market</vt:lpstr>
      <vt:lpstr>Composition of Hong Kong imports – leopard coral trout or leopard coral grouper is the most popular live reef food fish species consumed</vt:lpstr>
      <vt:lpstr>Leopard coraltrout has been the most significant species by value for air imports of LRFF into Hong Kong</vt:lpstr>
      <vt:lpstr>Taiwan consumes a large volume of live reef fish, but most of it comes from domestic aquaculture</vt:lpstr>
      <vt:lpstr>Re-exports: Mainland China – Guangzhou Seafood Market</vt:lpstr>
      <vt:lpstr>Pricing: Value and Size of the reported LRFF trade in Hong Kong, according to the Fish Marketing Organization</vt:lpstr>
      <vt:lpstr>Pricing: The average Hong Kong wholesale price of LRF from 1999-2003 was HK$196/kg (~$25/kg); the average retail price was 74% higher at HK$336/kg (~$45/kg).</vt:lpstr>
      <vt:lpstr>Hong Kong Chamber: Members of the Hong Kong Chamber of Seafood Merchants are a significant portion of the LRFF trade </vt:lpstr>
    </vt:vector>
  </TitlesOfParts>
  <Company>Corporate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0</dc:title>
  <dc:creator>Nakul Saran</dc:creator>
  <cp:lastModifiedBy>Matthew Elliott</cp:lastModifiedBy>
  <cp:revision>423</cp:revision>
  <cp:lastPrinted>2008-09-19T11:06:26Z</cp:lastPrinted>
  <dcterms:created xsi:type="dcterms:W3CDTF">2011-02-28T09:11:07Z</dcterms:created>
  <dcterms:modified xsi:type="dcterms:W3CDTF">2011-02-28T23:01:46Z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niversal Objects">
    <vt:bool>true</vt:bool>
  </property>
  <property fmtid="{D5CDD505-2E9C-101B-9397-08002B2CF9AE}" pid="3" name="McKPaperSize">
    <vt:lpwstr>A4</vt:lpwstr>
  </property>
  <property fmtid="{D5CDD505-2E9C-101B-9397-08002B2CF9AE}" pid="4" name="NotesPageLayout">
    <vt:lpwstr>Message</vt:lpwstr>
  </property>
  <property fmtid="{D5CDD505-2E9C-101B-9397-08002B2CF9AE}" pid="5" name="Final">
    <vt:bool>true</vt:bool>
  </property>
  <property fmtid="{D5CDD505-2E9C-101B-9397-08002B2CF9AE}" pid="6" name="Title">
    <vt:lpwstr>Slide 0</vt:lpwstr>
  </property>
  <property fmtid="{D5CDD505-2E9C-101B-9397-08002B2CF9AE}" pid="7" name="Event">
    <vt:lpwstr/>
  </property>
  <property fmtid="{D5CDD505-2E9C-101B-9397-08002B2CF9AE}" pid="8" name="Delivery Date">
    <vt:lpwstr>Date</vt:lpwstr>
  </property>
  <property fmtid="{D5CDD505-2E9C-101B-9397-08002B2CF9AE}" pid="9" name="DocID">
    <vt:lpwstr/>
  </property>
  <property fmtid="{D5CDD505-2E9C-101B-9397-08002B2CF9AE}" pid="10" name="DocIDinTitle">
    <vt:bool>true</vt:bool>
  </property>
  <property fmtid="{D5CDD505-2E9C-101B-9397-08002B2CF9AE}" pid="11" name="DocIDinSlide">
    <vt:bool>true</vt:bool>
  </property>
  <property fmtid="{D5CDD505-2E9C-101B-9397-08002B2CF9AE}" pid="12" name="DocIDPosition">
    <vt:i4>1</vt:i4>
  </property>
</Properties>
</file>