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67" r:id="rId5"/>
    <p:sldId id="266" r:id="rId6"/>
    <p:sldId id="260" r:id="rId7"/>
    <p:sldId id="258" r:id="rId8"/>
    <p:sldId id="262" r:id="rId9"/>
    <p:sldId id="261" r:id="rId10"/>
    <p:sldId id="263" r:id="rId11"/>
    <p:sldId id="265" r:id="rId12"/>
    <p:sldId id="25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934F85-AF8D-4B59-80F5-01DB55EF65F3}" type="doc">
      <dgm:prSet loTypeId="urn:microsoft.com/office/officeart/2005/8/layout/hProcess9" loCatId="process" qsTypeId="urn:microsoft.com/office/officeart/2005/8/quickstyle/simple4" qsCatId="simple" csTypeId="urn:microsoft.com/office/officeart/2005/8/colors/colorful1" csCatId="colorful" phldr="1"/>
      <dgm:spPr/>
    </dgm:pt>
    <dgm:pt modelId="{F16F3F0E-B4B2-472E-8F33-8FBD0CB54858}">
      <dgm:prSet phldrT="[Text]"/>
      <dgm:spPr/>
      <dgm:t>
        <a:bodyPr/>
        <a:lstStyle/>
        <a:p>
          <a:r>
            <a:rPr lang="en-US" dirty="0" smtClean="0"/>
            <a:t>PRE-1999</a:t>
          </a:r>
          <a:endParaRPr lang="en-US" dirty="0" smtClean="0"/>
        </a:p>
        <a:p>
          <a:r>
            <a:rPr lang="en-US" dirty="0" smtClean="0"/>
            <a:t>Centralization</a:t>
          </a:r>
          <a:endParaRPr lang="en-US" dirty="0"/>
        </a:p>
      </dgm:t>
    </dgm:pt>
    <dgm:pt modelId="{4755720F-BACB-4513-90E2-116DB8112E54}" type="parTrans" cxnId="{20C01128-84D4-4596-90C3-14631BB502B1}">
      <dgm:prSet/>
      <dgm:spPr/>
      <dgm:t>
        <a:bodyPr/>
        <a:lstStyle/>
        <a:p>
          <a:endParaRPr lang="en-US"/>
        </a:p>
      </dgm:t>
    </dgm:pt>
    <dgm:pt modelId="{994B7EE4-8997-4C4A-976A-E606DBB0FFDE}" type="sibTrans" cxnId="{20C01128-84D4-4596-90C3-14631BB502B1}">
      <dgm:prSet/>
      <dgm:spPr/>
      <dgm:t>
        <a:bodyPr/>
        <a:lstStyle/>
        <a:p>
          <a:endParaRPr lang="en-US"/>
        </a:p>
      </dgm:t>
    </dgm:pt>
    <dgm:pt modelId="{811C8202-ADDA-4978-8785-A0BF3C4915A5}">
      <dgm:prSet phldrT="[Text]"/>
      <dgm:spPr/>
      <dgm:t>
        <a:bodyPr/>
        <a:lstStyle/>
        <a:p>
          <a:r>
            <a:rPr lang="en-US" dirty="0" smtClean="0"/>
            <a:t>1999</a:t>
          </a:r>
          <a:endParaRPr lang="en-US" dirty="0"/>
        </a:p>
      </dgm:t>
    </dgm:pt>
    <dgm:pt modelId="{9DFF020D-A91D-4B8C-9C91-0B53C8BD65A6}" type="parTrans" cxnId="{3836500A-FB7C-4767-B554-ECF721AE9D36}">
      <dgm:prSet/>
      <dgm:spPr/>
      <dgm:t>
        <a:bodyPr/>
        <a:lstStyle/>
        <a:p>
          <a:endParaRPr lang="en-US"/>
        </a:p>
      </dgm:t>
    </dgm:pt>
    <dgm:pt modelId="{9711293C-E1F4-4575-950D-B3B6C18F0FC0}" type="sibTrans" cxnId="{3836500A-FB7C-4767-B554-ECF721AE9D36}">
      <dgm:prSet/>
      <dgm:spPr/>
      <dgm:t>
        <a:bodyPr/>
        <a:lstStyle/>
        <a:p>
          <a:endParaRPr lang="en-US"/>
        </a:p>
      </dgm:t>
    </dgm:pt>
    <dgm:pt modelId="{36660FEA-3CDA-4EEA-9BFE-A1AA61D5BCD0}">
      <dgm:prSet phldrT="[Text]"/>
      <dgm:spPr/>
      <dgm:t>
        <a:bodyPr/>
        <a:lstStyle/>
        <a:p>
          <a:r>
            <a:rPr lang="en-US" dirty="0" smtClean="0"/>
            <a:t>Post-1999</a:t>
          </a:r>
        </a:p>
        <a:p>
          <a:r>
            <a:rPr lang="en-US" dirty="0" smtClean="0"/>
            <a:t>Decentralization</a:t>
          </a:r>
          <a:endParaRPr lang="en-US" dirty="0"/>
        </a:p>
      </dgm:t>
    </dgm:pt>
    <dgm:pt modelId="{4D670435-699C-4ED1-8C6D-EA309D9E5A3A}" type="parTrans" cxnId="{CBEE039D-FDDC-4447-90BE-420743D0B695}">
      <dgm:prSet/>
      <dgm:spPr/>
      <dgm:t>
        <a:bodyPr/>
        <a:lstStyle/>
        <a:p>
          <a:endParaRPr lang="en-US"/>
        </a:p>
      </dgm:t>
    </dgm:pt>
    <dgm:pt modelId="{67B2E10E-A4E0-40F8-942F-82EA5B3A398E}" type="sibTrans" cxnId="{CBEE039D-FDDC-4447-90BE-420743D0B695}">
      <dgm:prSet/>
      <dgm:spPr/>
      <dgm:t>
        <a:bodyPr/>
        <a:lstStyle/>
        <a:p>
          <a:endParaRPr lang="en-US"/>
        </a:p>
      </dgm:t>
    </dgm:pt>
    <dgm:pt modelId="{57AE5AFA-1F89-462C-ADB7-BAD4C71196B1}" type="pres">
      <dgm:prSet presAssocID="{C6934F85-AF8D-4B59-80F5-01DB55EF65F3}" presName="CompostProcess" presStyleCnt="0">
        <dgm:presLayoutVars>
          <dgm:dir/>
          <dgm:resizeHandles val="exact"/>
        </dgm:presLayoutVars>
      </dgm:prSet>
      <dgm:spPr/>
    </dgm:pt>
    <dgm:pt modelId="{0D675248-B9EA-4F7A-BA4F-7E504004E75F}" type="pres">
      <dgm:prSet presAssocID="{C6934F85-AF8D-4B59-80F5-01DB55EF65F3}" presName="arrow" presStyleLbl="bgShp" presStyleIdx="0" presStyleCnt="1"/>
      <dgm:spPr/>
    </dgm:pt>
    <dgm:pt modelId="{B455B578-A6F8-44F6-8896-C4E41F2838F0}" type="pres">
      <dgm:prSet presAssocID="{C6934F85-AF8D-4B59-80F5-01DB55EF65F3}" presName="linearProcess" presStyleCnt="0"/>
      <dgm:spPr/>
    </dgm:pt>
    <dgm:pt modelId="{8678CCBF-740C-4869-B205-974F0646A00D}" type="pres">
      <dgm:prSet presAssocID="{F16F3F0E-B4B2-472E-8F33-8FBD0CB5485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E0944-0C1B-42AD-AD2F-819B22AADA4E}" type="pres">
      <dgm:prSet presAssocID="{994B7EE4-8997-4C4A-976A-E606DBB0FFDE}" presName="sibTrans" presStyleCnt="0"/>
      <dgm:spPr/>
    </dgm:pt>
    <dgm:pt modelId="{EB678163-6CAF-4513-93C8-D034612E5770}" type="pres">
      <dgm:prSet presAssocID="{811C8202-ADDA-4978-8785-A0BF3C4915A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4EF52-56BE-4CE6-ACC7-23FE062E49BB}" type="pres">
      <dgm:prSet presAssocID="{9711293C-E1F4-4575-950D-B3B6C18F0FC0}" presName="sibTrans" presStyleCnt="0"/>
      <dgm:spPr/>
    </dgm:pt>
    <dgm:pt modelId="{6AA8E553-A447-41DB-8663-EF9EB8633409}" type="pres">
      <dgm:prSet presAssocID="{36660FEA-3CDA-4EEA-9BFE-A1AA61D5BCD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B1B74C-0BF9-4E16-94A8-4E5B88401543}" type="presOf" srcId="{F16F3F0E-B4B2-472E-8F33-8FBD0CB54858}" destId="{8678CCBF-740C-4869-B205-974F0646A00D}" srcOrd="0" destOrd="0" presId="urn:microsoft.com/office/officeart/2005/8/layout/hProcess9"/>
    <dgm:cxn modelId="{F13A32A1-3262-487E-92E3-B6D6BCFE0AE5}" type="presOf" srcId="{C6934F85-AF8D-4B59-80F5-01DB55EF65F3}" destId="{57AE5AFA-1F89-462C-ADB7-BAD4C71196B1}" srcOrd="0" destOrd="0" presId="urn:microsoft.com/office/officeart/2005/8/layout/hProcess9"/>
    <dgm:cxn modelId="{CBEE039D-FDDC-4447-90BE-420743D0B695}" srcId="{C6934F85-AF8D-4B59-80F5-01DB55EF65F3}" destId="{36660FEA-3CDA-4EEA-9BFE-A1AA61D5BCD0}" srcOrd="2" destOrd="0" parTransId="{4D670435-699C-4ED1-8C6D-EA309D9E5A3A}" sibTransId="{67B2E10E-A4E0-40F8-942F-82EA5B3A398E}"/>
    <dgm:cxn modelId="{20C01128-84D4-4596-90C3-14631BB502B1}" srcId="{C6934F85-AF8D-4B59-80F5-01DB55EF65F3}" destId="{F16F3F0E-B4B2-472E-8F33-8FBD0CB54858}" srcOrd="0" destOrd="0" parTransId="{4755720F-BACB-4513-90E2-116DB8112E54}" sibTransId="{994B7EE4-8997-4C4A-976A-E606DBB0FFDE}"/>
    <dgm:cxn modelId="{A4644E87-D247-4AA7-A3A0-56B8B7B9FD94}" type="presOf" srcId="{36660FEA-3CDA-4EEA-9BFE-A1AA61D5BCD0}" destId="{6AA8E553-A447-41DB-8663-EF9EB8633409}" srcOrd="0" destOrd="0" presId="urn:microsoft.com/office/officeart/2005/8/layout/hProcess9"/>
    <dgm:cxn modelId="{3836500A-FB7C-4767-B554-ECF721AE9D36}" srcId="{C6934F85-AF8D-4B59-80F5-01DB55EF65F3}" destId="{811C8202-ADDA-4978-8785-A0BF3C4915A5}" srcOrd="1" destOrd="0" parTransId="{9DFF020D-A91D-4B8C-9C91-0B53C8BD65A6}" sibTransId="{9711293C-E1F4-4575-950D-B3B6C18F0FC0}"/>
    <dgm:cxn modelId="{1D7CE64B-35B1-4E8B-92B5-DC12FA5AD831}" type="presOf" srcId="{811C8202-ADDA-4978-8785-A0BF3C4915A5}" destId="{EB678163-6CAF-4513-93C8-D034612E5770}" srcOrd="0" destOrd="0" presId="urn:microsoft.com/office/officeart/2005/8/layout/hProcess9"/>
    <dgm:cxn modelId="{A8BCAC15-55C9-40A9-A79F-14239F4183CB}" type="presParOf" srcId="{57AE5AFA-1F89-462C-ADB7-BAD4C71196B1}" destId="{0D675248-B9EA-4F7A-BA4F-7E504004E75F}" srcOrd="0" destOrd="0" presId="urn:microsoft.com/office/officeart/2005/8/layout/hProcess9"/>
    <dgm:cxn modelId="{FED8EEA0-62D8-4381-B319-7CD640D79749}" type="presParOf" srcId="{57AE5AFA-1F89-462C-ADB7-BAD4C71196B1}" destId="{B455B578-A6F8-44F6-8896-C4E41F2838F0}" srcOrd="1" destOrd="0" presId="urn:microsoft.com/office/officeart/2005/8/layout/hProcess9"/>
    <dgm:cxn modelId="{899BE37B-75B0-4796-8223-1997251CE99D}" type="presParOf" srcId="{B455B578-A6F8-44F6-8896-C4E41F2838F0}" destId="{8678CCBF-740C-4869-B205-974F0646A00D}" srcOrd="0" destOrd="0" presId="urn:microsoft.com/office/officeart/2005/8/layout/hProcess9"/>
    <dgm:cxn modelId="{4B970254-1142-4781-8762-4FC7D3AE8557}" type="presParOf" srcId="{B455B578-A6F8-44F6-8896-C4E41F2838F0}" destId="{773E0944-0C1B-42AD-AD2F-819B22AADA4E}" srcOrd="1" destOrd="0" presId="urn:microsoft.com/office/officeart/2005/8/layout/hProcess9"/>
    <dgm:cxn modelId="{055B48C1-FDE3-433A-A9B5-AF809124B01D}" type="presParOf" srcId="{B455B578-A6F8-44F6-8896-C4E41F2838F0}" destId="{EB678163-6CAF-4513-93C8-D034612E5770}" srcOrd="2" destOrd="0" presId="urn:microsoft.com/office/officeart/2005/8/layout/hProcess9"/>
    <dgm:cxn modelId="{B5AC4F50-6D8F-4C93-BC99-4C480B0308AB}" type="presParOf" srcId="{B455B578-A6F8-44F6-8896-C4E41F2838F0}" destId="{3164EF52-56BE-4CE6-ACC7-23FE062E49BB}" srcOrd="3" destOrd="0" presId="urn:microsoft.com/office/officeart/2005/8/layout/hProcess9"/>
    <dgm:cxn modelId="{45127020-A350-4FB8-BA90-C971D5763B17}" type="presParOf" srcId="{B455B578-A6F8-44F6-8896-C4E41F2838F0}" destId="{6AA8E553-A447-41DB-8663-EF9EB8633409}" srcOrd="4" destOrd="0" presId="urn:microsoft.com/office/officeart/2005/8/layout/hProcess9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E60EE6-E15A-4A08-AA68-B4250508FC52}" type="doc">
      <dgm:prSet loTypeId="urn:microsoft.com/office/officeart/2005/8/layout/h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7BB6216-B0B7-4432-9ED5-B78F5B8CC987}">
      <dgm:prSet phldrT="[Text]" custT="1"/>
      <dgm:spPr/>
      <dgm:t>
        <a:bodyPr/>
        <a:lstStyle/>
        <a:p>
          <a:r>
            <a:rPr lang="en-US" sz="2400" dirty="0" smtClean="0"/>
            <a:t>Resource</a:t>
          </a:r>
          <a:endParaRPr lang="en-US" sz="2400" dirty="0"/>
        </a:p>
      </dgm:t>
    </dgm:pt>
    <dgm:pt modelId="{45E889FF-386D-450C-A32A-76EF378E0F33}" type="parTrans" cxnId="{F63D33DF-3854-4DAB-BEFB-EF092C836360}">
      <dgm:prSet/>
      <dgm:spPr/>
      <dgm:t>
        <a:bodyPr/>
        <a:lstStyle/>
        <a:p>
          <a:endParaRPr lang="en-US"/>
        </a:p>
      </dgm:t>
    </dgm:pt>
    <dgm:pt modelId="{9E9E8CE9-59AA-41D5-8C10-AFD8144249C5}" type="sibTrans" cxnId="{F63D33DF-3854-4DAB-BEFB-EF092C836360}">
      <dgm:prSet/>
      <dgm:spPr/>
      <dgm:t>
        <a:bodyPr/>
        <a:lstStyle/>
        <a:p>
          <a:endParaRPr lang="en-US"/>
        </a:p>
      </dgm:t>
    </dgm:pt>
    <dgm:pt modelId="{B3BD168B-BE6B-44DA-98BE-3C8C351D25A9}">
      <dgm:prSet phldrT="[Text]" custT="1"/>
      <dgm:spPr/>
      <dgm:t>
        <a:bodyPr/>
        <a:lstStyle/>
        <a:p>
          <a:r>
            <a:rPr lang="en-US" sz="1800" dirty="0" smtClean="0"/>
            <a:t>Setting MPAs (</a:t>
          </a:r>
          <a:r>
            <a:rPr lang="en-US" sz="1800" dirty="0" err="1" smtClean="0"/>
            <a:t>Wakatobi</a:t>
          </a:r>
          <a:r>
            <a:rPr lang="en-US" sz="1800" dirty="0" smtClean="0"/>
            <a:t>, Raja </a:t>
          </a:r>
          <a:r>
            <a:rPr lang="en-US" sz="1800" dirty="0" err="1" smtClean="0"/>
            <a:t>Ampat</a:t>
          </a:r>
          <a:r>
            <a:rPr lang="en-US" sz="1800" dirty="0" smtClean="0"/>
            <a:t>)</a:t>
          </a:r>
          <a:endParaRPr lang="en-US" sz="1800" dirty="0"/>
        </a:p>
      </dgm:t>
    </dgm:pt>
    <dgm:pt modelId="{38623A5D-66C0-4B1E-90F2-7B6D3A767EC2}" type="parTrans" cxnId="{FC9B0458-D8DB-4126-9C68-0F3CAE681713}">
      <dgm:prSet/>
      <dgm:spPr/>
      <dgm:t>
        <a:bodyPr/>
        <a:lstStyle/>
        <a:p>
          <a:endParaRPr lang="en-US"/>
        </a:p>
      </dgm:t>
    </dgm:pt>
    <dgm:pt modelId="{A7E07A8C-3BBA-4A99-B77E-2A622C23E788}" type="sibTrans" cxnId="{FC9B0458-D8DB-4126-9C68-0F3CAE681713}">
      <dgm:prSet/>
      <dgm:spPr/>
      <dgm:t>
        <a:bodyPr/>
        <a:lstStyle/>
        <a:p>
          <a:endParaRPr lang="en-US"/>
        </a:p>
      </dgm:t>
    </dgm:pt>
    <dgm:pt modelId="{FFBA33F0-0DB0-45EA-8ED2-A682AEE11252}">
      <dgm:prSet phldrT="[Text]" custT="1"/>
      <dgm:spPr/>
      <dgm:t>
        <a:bodyPr/>
        <a:lstStyle/>
        <a:p>
          <a:r>
            <a:rPr lang="en-US" sz="1800" dirty="0" smtClean="0"/>
            <a:t>MCS</a:t>
          </a:r>
          <a:endParaRPr lang="en-US" sz="1800" dirty="0"/>
        </a:p>
      </dgm:t>
    </dgm:pt>
    <dgm:pt modelId="{CAE9A302-96FD-47CE-A60F-0CC046CEBD4E}" type="parTrans" cxnId="{B5FD285E-F0CA-412B-A31F-020D883AEE3B}">
      <dgm:prSet/>
      <dgm:spPr/>
      <dgm:t>
        <a:bodyPr/>
        <a:lstStyle/>
        <a:p>
          <a:endParaRPr lang="en-US"/>
        </a:p>
      </dgm:t>
    </dgm:pt>
    <dgm:pt modelId="{96C2ED92-8394-45F3-AD24-CBBD0BCD10F4}" type="sibTrans" cxnId="{B5FD285E-F0CA-412B-A31F-020D883AEE3B}">
      <dgm:prSet/>
      <dgm:spPr/>
      <dgm:t>
        <a:bodyPr/>
        <a:lstStyle/>
        <a:p>
          <a:endParaRPr lang="en-US"/>
        </a:p>
      </dgm:t>
    </dgm:pt>
    <dgm:pt modelId="{EA6FCBAC-759F-4AE3-97B4-124056BCA029}">
      <dgm:prSet phldrT="[Text]" custT="1"/>
      <dgm:spPr/>
      <dgm:t>
        <a:bodyPr/>
        <a:lstStyle/>
        <a:p>
          <a:r>
            <a:rPr lang="en-US" sz="2400" dirty="0" smtClean="0"/>
            <a:t>Fishing</a:t>
          </a:r>
          <a:endParaRPr lang="en-US" sz="2400" dirty="0"/>
        </a:p>
      </dgm:t>
    </dgm:pt>
    <dgm:pt modelId="{69BE8992-2A4B-4034-A534-018722881751}" type="parTrans" cxnId="{350433D7-0B3D-4861-98DC-F795EFE47DDB}">
      <dgm:prSet/>
      <dgm:spPr/>
      <dgm:t>
        <a:bodyPr/>
        <a:lstStyle/>
        <a:p>
          <a:endParaRPr lang="en-US"/>
        </a:p>
      </dgm:t>
    </dgm:pt>
    <dgm:pt modelId="{69470CE7-33F4-49EC-85F8-46E7E9D6CA0D}" type="sibTrans" cxnId="{350433D7-0B3D-4861-98DC-F795EFE47DDB}">
      <dgm:prSet/>
      <dgm:spPr/>
      <dgm:t>
        <a:bodyPr/>
        <a:lstStyle/>
        <a:p>
          <a:endParaRPr lang="en-US"/>
        </a:p>
      </dgm:t>
    </dgm:pt>
    <dgm:pt modelId="{C3626AE9-AB90-44F0-8ECA-6649F2BDB477}">
      <dgm:prSet phldrT="[Text]" custT="1"/>
      <dgm:spPr/>
      <dgm:t>
        <a:bodyPr/>
        <a:lstStyle/>
        <a:p>
          <a:r>
            <a:rPr lang="en-US" sz="1600" dirty="0" smtClean="0"/>
            <a:t>Prohibiting the use of hookah</a:t>
          </a:r>
          <a:endParaRPr lang="en-US" sz="1600" dirty="0"/>
        </a:p>
      </dgm:t>
    </dgm:pt>
    <dgm:pt modelId="{E515BE64-6A3E-4973-AAE1-C143E3B59AA6}" type="parTrans" cxnId="{D8091350-D49A-432B-950D-3F568FA61FBB}">
      <dgm:prSet/>
      <dgm:spPr/>
      <dgm:t>
        <a:bodyPr/>
        <a:lstStyle/>
        <a:p>
          <a:endParaRPr lang="en-US"/>
        </a:p>
      </dgm:t>
    </dgm:pt>
    <dgm:pt modelId="{88C78B48-2834-4B2B-923E-A5B73CC65164}" type="sibTrans" cxnId="{D8091350-D49A-432B-950D-3F568FA61FBB}">
      <dgm:prSet/>
      <dgm:spPr/>
      <dgm:t>
        <a:bodyPr/>
        <a:lstStyle/>
        <a:p>
          <a:endParaRPr lang="en-US"/>
        </a:p>
      </dgm:t>
    </dgm:pt>
    <dgm:pt modelId="{CC96BCC1-6D52-4AE6-A953-A21CE36C76E3}">
      <dgm:prSet phldrT="[Text]" custT="1"/>
      <dgm:spPr/>
      <dgm:t>
        <a:bodyPr/>
        <a:lstStyle/>
        <a:p>
          <a:r>
            <a:rPr lang="en-US" sz="1800" dirty="0" smtClean="0"/>
            <a:t>Limit the number of fish caught</a:t>
          </a:r>
          <a:endParaRPr lang="en-US" sz="1800" dirty="0"/>
        </a:p>
      </dgm:t>
    </dgm:pt>
    <dgm:pt modelId="{AC844603-3B55-4CCA-A4CF-D0E3424A0002}" type="parTrans" cxnId="{A504CDF7-4E2C-460B-AE32-C6FB865363AF}">
      <dgm:prSet/>
      <dgm:spPr/>
      <dgm:t>
        <a:bodyPr/>
        <a:lstStyle/>
        <a:p>
          <a:endParaRPr lang="en-US"/>
        </a:p>
      </dgm:t>
    </dgm:pt>
    <dgm:pt modelId="{932B5CE9-F428-4D1D-AF8F-DFDDCD13FD46}" type="sibTrans" cxnId="{A504CDF7-4E2C-460B-AE32-C6FB865363AF}">
      <dgm:prSet/>
      <dgm:spPr/>
      <dgm:t>
        <a:bodyPr/>
        <a:lstStyle/>
        <a:p>
          <a:endParaRPr lang="en-US"/>
        </a:p>
      </dgm:t>
    </dgm:pt>
    <dgm:pt modelId="{3F5C7F01-24CB-4891-9F27-C4E8752FD3F6}">
      <dgm:prSet phldrT="[Text]" custT="1"/>
      <dgm:spPr/>
      <dgm:t>
        <a:bodyPr/>
        <a:lstStyle/>
        <a:p>
          <a:r>
            <a:rPr lang="en-US" sz="1800" dirty="0" smtClean="0"/>
            <a:t>Market</a:t>
          </a:r>
          <a:endParaRPr lang="en-US" sz="1800" dirty="0"/>
        </a:p>
      </dgm:t>
    </dgm:pt>
    <dgm:pt modelId="{96C5639B-4B15-427A-99E0-B14B3B946594}" type="parTrans" cxnId="{6996616E-7AC8-48E4-90BF-DC03726D76D2}">
      <dgm:prSet/>
      <dgm:spPr/>
      <dgm:t>
        <a:bodyPr/>
        <a:lstStyle/>
        <a:p>
          <a:endParaRPr lang="en-US"/>
        </a:p>
      </dgm:t>
    </dgm:pt>
    <dgm:pt modelId="{28545343-28D4-457A-87A4-630EB074066E}" type="sibTrans" cxnId="{6996616E-7AC8-48E4-90BF-DC03726D76D2}">
      <dgm:prSet/>
      <dgm:spPr/>
      <dgm:t>
        <a:bodyPr/>
        <a:lstStyle/>
        <a:p>
          <a:endParaRPr lang="en-US"/>
        </a:p>
      </dgm:t>
    </dgm:pt>
    <dgm:pt modelId="{4D2A112D-D7B9-42DB-A15D-80B345FD2FE9}">
      <dgm:prSet phldrT="[Text]" custT="1"/>
      <dgm:spPr/>
      <dgm:t>
        <a:bodyPr/>
        <a:lstStyle/>
        <a:p>
          <a:endParaRPr lang="en-US" sz="1800" dirty="0"/>
        </a:p>
      </dgm:t>
    </dgm:pt>
    <dgm:pt modelId="{36EE7A73-E3D2-4C93-9F2C-FCB5C91204AA}" type="parTrans" cxnId="{281AB149-A7D0-4CC4-9FB2-6C8FEF06228E}">
      <dgm:prSet/>
      <dgm:spPr/>
      <dgm:t>
        <a:bodyPr/>
        <a:lstStyle/>
        <a:p>
          <a:endParaRPr lang="en-US"/>
        </a:p>
      </dgm:t>
    </dgm:pt>
    <dgm:pt modelId="{C08F831C-5F52-45AE-9A9B-816D4A4A7A38}" type="sibTrans" cxnId="{281AB149-A7D0-4CC4-9FB2-6C8FEF06228E}">
      <dgm:prSet/>
      <dgm:spPr/>
      <dgm:t>
        <a:bodyPr/>
        <a:lstStyle/>
        <a:p>
          <a:endParaRPr lang="en-US"/>
        </a:p>
      </dgm:t>
    </dgm:pt>
    <dgm:pt modelId="{8FF06389-A31D-4A67-B783-EF69856C7102}">
      <dgm:prSet phldrT="[Text]" custT="1"/>
      <dgm:spPr/>
      <dgm:t>
        <a:bodyPr/>
        <a:lstStyle/>
        <a:p>
          <a:r>
            <a:rPr lang="en-US" sz="1800" dirty="0" smtClean="0"/>
            <a:t>Controlling trade license</a:t>
          </a:r>
          <a:endParaRPr lang="en-US" sz="1800" dirty="0"/>
        </a:p>
      </dgm:t>
    </dgm:pt>
    <dgm:pt modelId="{9446E74A-C63C-414E-8915-EFDD25E55329}" type="sibTrans" cxnId="{E04C591A-C5C3-4DF7-9024-4834D00E3F06}">
      <dgm:prSet/>
      <dgm:spPr/>
      <dgm:t>
        <a:bodyPr/>
        <a:lstStyle/>
        <a:p>
          <a:endParaRPr lang="en-US"/>
        </a:p>
      </dgm:t>
    </dgm:pt>
    <dgm:pt modelId="{FFC66368-A021-44E3-A0B7-E3B50CCAD4BF}" type="parTrans" cxnId="{E04C591A-C5C3-4DF7-9024-4834D00E3F06}">
      <dgm:prSet/>
      <dgm:spPr/>
      <dgm:t>
        <a:bodyPr/>
        <a:lstStyle/>
        <a:p>
          <a:endParaRPr lang="en-US"/>
        </a:p>
      </dgm:t>
    </dgm:pt>
    <dgm:pt modelId="{815384FE-72CB-4543-A784-074E542765BC}">
      <dgm:prSet phldrT="[Text]" custT="1"/>
      <dgm:spPr/>
      <dgm:t>
        <a:bodyPr/>
        <a:lstStyle/>
        <a:p>
          <a:r>
            <a:rPr lang="en-US" sz="1800" dirty="0" smtClean="0"/>
            <a:t>Size control</a:t>
          </a:r>
          <a:endParaRPr lang="en-US" sz="1800" dirty="0"/>
        </a:p>
      </dgm:t>
    </dgm:pt>
    <dgm:pt modelId="{10907D8F-2A02-40DE-B252-C4E0B25A3B4B}" type="sibTrans" cxnId="{D33021D6-0AE2-4490-83FC-650D3A557447}">
      <dgm:prSet/>
      <dgm:spPr/>
      <dgm:t>
        <a:bodyPr/>
        <a:lstStyle/>
        <a:p>
          <a:endParaRPr lang="en-US"/>
        </a:p>
      </dgm:t>
    </dgm:pt>
    <dgm:pt modelId="{99486257-EEFF-41CC-9A1C-3CE53D3FBF92}" type="parTrans" cxnId="{D33021D6-0AE2-4490-83FC-650D3A557447}">
      <dgm:prSet/>
      <dgm:spPr/>
      <dgm:t>
        <a:bodyPr/>
        <a:lstStyle/>
        <a:p>
          <a:endParaRPr lang="en-US"/>
        </a:p>
      </dgm:t>
    </dgm:pt>
    <dgm:pt modelId="{864739D4-14FD-4A49-9A6D-8ADB28675086}">
      <dgm:prSet phldrT="[Text]" custT="1"/>
      <dgm:spPr/>
      <dgm:t>
        <a:bodyPr/>
        <a:lstStyle/>
        <a:p>
          <a:r>
            <a:rPr lang="en-US" sz="1800" dirty="0" smtClean="0"/>
            <a:t>Control by Forestry Agency for export wrasse (Agency of Natural resource conservation)</a:t>
          </a:r>
          <a:endParaRPr lang="en-US" sz="1800" dirty="0"/>
        </a:p>
      </dgm:t>
    </dgm:pt>
    <dgm:pt modelId="{91658097-82D8-48D4-BDB1-40BC37A0EED2}" type="parTrans" cxnId="{1BCCC094-A132-4273-BE93-63E2B58E1BD6}">
      <dgm:prSet/>
      <dgm:spPr/>
      <dgm:t>
        <a:bodyPr/>
        <a:lstStyle/>
        <a:p>
          <a:endParaRPr lang="en-US"/>
        </a:p>
      </dgm:t>
    </dgm:pt>
    <dgm:pt modelId="{EF8A4D51-5D00-4A71-94BC-3D9FA6834FD0}" type="sibTrans" cxnId="{1BCCC094-A132-4273-BE93-63E2B58E1BD6}">
      <dgm:prSet/>
      <dgm:spPr/>
      <dgm:t>
        <a:bodyPr/>
        <a:lstStyle/>
        <a:p>
          <a:endParaRPr lang="en-US"/>
        </a:p>
      </dgm:t>
    </dgm:pt>
    <dgm:pt modelId="{35928A15-5A05-41EA-8FDB-8C5F68C9B03E}" type="pres">
      <dgm:prSet presAssocID="{8FE60EE6-E15A-4A08-AA68-B4250508FC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4F753E-D6A8-4DBE-9675-22815CD691E7}" type="pres">
      <dgm:prSet presAssocID="{C7BB6216-B0B7-4432-9ED5-B78F5B8CC987}" presName="composite" presStyleCnt="0"/>
      <dgm:spPr/>
    </dgm:pt>
    <dgm:pt modelId="{AA8FB127-D63F-4DA0-9F2F-30AA110089E9}" type="pres">
      <dgm:prSet presAssocID="{C7BB6216-B0B7-4432-9ED5-B78F5B8CC987}" presName="parTx" presStyleLbl="alignNode1" presStyleIdx="0" presStyleCnt="3" custLinFactNeighborX="16308" custLinFactNeighborY="-473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4C23BB-B2D6-475B-9725-43F4C5C35FA9}" type="pres">
      <dgm:prSet presAssocID="{C7BB6216-B0B7-4432-9ED5-B78F5B8CC987}" presName="desTx" presStyleLbl="alignAccFollowNode1" presStyleIdx="0" presStyleCnt="3" custScaleY="55926" custLinFactNeighborX="16308" custLinFactNeighborY="-325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10592-911A-4CBA-A546-F5A760DDF5F7}" type="pres">
      <dgm:prSet presAssocID="{9E9E8CE9-59AA-41D5-8C10-AFD8144249C5}" presName="space" presStyleCnt="0"/>
      <dgm:spPr/>
    </dgm:pt>
    <dgm:pt modelId="{1256B06A-3DCA-4AC6-AEDA-52207D0E1D9D}" type="pres">
      <dgm:prSet presAssocID="{EA6FCBAC-759F-4AE3-97B4-124056BCA029}" presName="composite" presStyleCnt="0"/>
      <dgm:spPr/>
    </dgm:pt>
    <dgm:pt modelId="{D0E055C7-4DEE-40BA-BD7D-C9ACDC8B34C7}" type="pres">
      <dgm:prSet presAssocID="{EA6FCBAC-759F-4AE3-97B4-124056BCA029}" presName="parTx" presStyleLbl="alignNode1" presStyleIdx="1" presStyleCnt="3" custLinFactNeighborX="8974" custLinFactNeighborY="-480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B40FEE-7927-459A-9849-5BC78BCA68F9}" type="pres">
      <dgm:prSet presAssocID="{EA6FCBAC-759F-4AE3-97B4-124056BCA029}" presName="desTx" presStyleLbl="alignAccFollowNode1" presStyleIdx="1" presStyleCnt="3" custScaleY="55222" custLinFactNeighborX="8974" custLinFactNeighborY="-30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36C835-5C63-4F1C-A7F6-9D0CB2742FE1}" type="pres">
      <dgm:prSet presAssocID="{69470CE7-33F4-49EC-85F8-46E7E9D6CA0D}" presName="space" presStyleCnt="0"/>
      <dgm:spPr/>
    </dgm:pt>
    <dgm:pt modelId="{8EE50CE2-B3ED-423E-94BF-81F4E445CBF3}" type="pres">
      <dgm:prSet presAssocID="{3F5C7F01-24CB-4891-9F27-C4E8752FD3F6}" presName="composite" presStyleCnt="0"/>
      <dgm:spPr/>
    </dgm:pt>
    <dgm:pt modelId="{F28E8F0F-7525-44CA-B110-B7AEFAE4CD49}" type="pres">
      <dgm:prSet presAssocID="{3F5C7F01-24CB-4891-9F27-C4E8752FD3F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4D39C-3186-4611-BB04-91712474FF03}" type="pres">
      <dgm:prSet presAssocID="{3F5C7F01-24CB-4891-9F27-C4E8752FD3F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6B0D75-7437-41A0-BA21-37883EB9685C}" type="presOf" srcId="{864739D4-14FD-4A49-9A6D-8ADB28675086}" destId="{8D34D39C-3186-4611-BB04-91712474FF03}" srcOrd="0" destOrd="2" presId="urn:microsoft.com/office/officeart/2005/8/layout/hList1"/>
    <dgm:cxn modelId="{ABE5E45C-365A-43D9-979A-54418A9A5456}" type="presOf" srcId="{8FE60EE6-E15A-4A08-AA68-B4250508FC52}" destId="{35928A15-5A05-41EA-8FDB-8C5F68C9B03E}" srcOrd="0" destOrd="0" presId="urn:microsoft.com/office/officeart/2005/8/layout/hList1"/>
    <dgm:cxn modelId="{350433D7-0B3D-4861-98DC-F795EFE47DDB}" srcId="{8FE60EE6-E15A-4A08-AA68-B4250508FC52}" destId="{EA6FCBAC-759F-4AE3-97B4-124056BCA029}" srcOrd="1" destOrd="0" parTransId="{69BE8992-2A4B-4034-A534-018722881751}" sibTransId="{69470CE7-33F4-49EC-85F8-46E7E9D6CA0D}"/>
    <dgm:cxn modelId="{E04C591A-C5C3-4DF7-9024-4834D00E3F06}" srcId="{3F5C7F01-24CB-4891-9F27-C4E8752FD3F6}" destId="{8FF06389-A31D-4A67-B783-EF69856C7102}" srcOrd="1" destOrd="0" parTransId="{FFC66368-A021-44E3-A0B7-E3B50CCAD4BF}" sibTransId="{9446E74A-C63C-414E-8915-EFDD25E55329}"/>
    <dgm:cxn modelId="{9EED0986-BEAF-4085-B1A3-D0D0A466161C}" type="presOf" srcId="{EA6FCBAC-759F-4AE3-97B4-124056BCA029}" destId="{D0E055C7-4DEE-40BA-BD7D-C9ACDC8B34C7}" srcOrd="0" destOrd="0" presId="urn:microsoft.com/office/officeart/2005/8/layout/hList1"/>
    <dgm:cxn modelId="{A504CDF7-4E2C-460B-AE32-C6FB865363AF}" srcId="{EA6FCBAC-759F-4AE3-97B4-124056BCA029}" destId="{CC96BCC1-6D52-4AE6-A953-A21CE36C76E3}" srcOrd="1" destOrd="0" parTransId="{AC844603-3B55-4CCA-A4CF-D0E3424A0002}" sibTransId="{932B5CE9-F428-4D1D-AF8F-DFDDCD13FD46}"/>
    <dgm:cxn modelId="{6996616E-7AC8-48E4-90BF-DC03726D76D2}" srcId="{8FE60EE6-E15A-4A08-AA68-B4250508FC52}" destId="{3F5C7F01-24CB-4891-9F27-C4E8752FD3F6}" srcOrd="2" destOrd="0" parTransId="{96C5639B-4B15-427A-99E0-B14B3B946594}" sibTransId="{28545343-28D4-457A-87A4-630EB074066E}"/>
    <dgm:cxn modelId="{90D22C30-2798-441D-B23D-D06EF8D3B9AB}" type="presOf" srcId="{8FF06389-A31D-4A67-B783-EF69856C7102}" destId="{8D34D39C-3186-4611-BB04-91712474FF03}" srcOrd="0" destOrd="1" presId="urn:microsoft.com/office/officeart/2005/8/layout/hList1"/>
    <dgm:cxn modelId="{DD388BEB-33CA-4F8D-9E17-BA84B2B431EA}" type="presOf" srcId="{B3BD168B-BE6B-44DA-98BE-3C8C351D25A9}" destId="{474C23BB-B2D6-475B-9725-43F4C5C35FA9}" srcOrd="0" destOrd="0" presId="urn:microsoft.com/office/officeart/2005/8/layout/hList1"/>
    <dgm:cxn modelId="{E19B96CF-227A-440E-978D-49FC0CDE17C6}" type="presOf" srcId="{815384FE-72CB-4543-A784-074E542765BC}" destId="{8D34D39C-3186-4611-BB04-91712474FF03}" srcOrd="0" destOrd="0" presId="urn:microsoft.com/office/officeart/2005/8/layout/hList1"/>
    <dgm:cxn modelId="{D69796A9-B205-4D16-B95D-30F55BE62C34}" type="presOf" srcId="{4D2A112D-D7B9-42DB-A15D-80B345FD2FE9}" destId="{474C23BB-B2D6-475B-9725-43F4C5C35FA9}" srcOrd="0" destOrd="2" presId="urn:microsoft.com/office/officeart/2005/8/layout/hList1"/>
    <dgm:cxn modelId="{FC9B0458-D8DB-4126-9C68-0F3CAE681713}" srcId="{C7BB6216-B0B7-4432-9ED5-B78F5B8CC987}" destId="{B3BD168B-BE6B-44DA-98BE-3C8C351D25A9}" srcOrd="0" destOrd="0" parTransId="{38623A5D-66C0-4B1E-90F2-7B6D3A767EC2}" sibTransId="{A7E07A8C-3BBA-4A99-B77E-2A622C23E788}"/>
    <dgm:cxn modelId="{1BCCC094-A132-4273-BE93-63E2B58E1BD6}" srcId="{3F5C7F01-24CB-4891-9F27-C4E8752FD3F6}" destId="{864739D4-14FD-4A49-9A6D-8ADB28675086}" srcOrd="2" destOrd="0" parTransId="{91658097-82D8-48D4-BDB1-40BC37A0EED2}" sibTransId="{EF8A4D51-5D00-4A71-94BC-3D9FA6834FD0}"/>
    <dgm:cxn modelId="{F63D33DF-3854-4DAB-BEFB-EF092C836360}" srcId="{8FE60EE6-E15A-4A08-AA68-B4250508FC52}" destId="{C7BB6216-B0B7-4432-9ED5-B78F5B8CC987}" srcOrd="0" destOrd="0" parTransId="{45E889FF-386D-450C-A32A-76EF378E0F33}" sibTransId="{9E9E8CE9-59AA-41D5-8C10-AFD8144249C5}"/>
    <dgm:cxn modelId="{5B51F9C7-A54B-4FF8-B530-69D1AF412EDF}" type="presOf" srcId="{FFBA33F0-0DB0-45EA-8ED2-A682AEE11252}" destId="{474C23BB-B2D6-475B-9725-43F4C5C35FA9}" srcOrd="0" destOrd="1" presId="urn:microsoft.com/office/officeart/2005/8/layout/hList1"/>
    <dgm:cxn modelId="{EB9F5E5B-A9B0-4665-8885-7ED3F6C4074B}" type="presOf" srcId="{C7BB6216-B0B7-4432-9ED5-B78F5B8CC987}" destId="{AA8FB127-D63F-4DA0-9F2F-30AA110089E9}" srcOrd="0" destOrd="0" presId="urn:microsoft.com/office/officeart/2005/8/layout/hList1"/>
    <dgm:cxn modelId="{D33021D6-0AE2-4490-83FC-650D3A557447}" srcId="{3F5C7F01-24CB-4891-9F27-C4E8752FD3F6}" destId="{815384FE-72CB-4543-A784-074E542765BC}" srcOrd="0" destOrd="0" parTransId="{99486257-EEFF-41CC-9A1C-3CE53D3FBF92}" sibTransId="{10907D8F-2A02-40DE-B252-C4E0B25A3B4B}"/>
    <dgm:cxn modelId="{0EEDADCC-0607-4130-86DC-9646DD4B3032}" type="presOf" srcId="{CC96BCC1-6D52-4AE6-A953-A21CE36C76E3}" destId="{6CB40FEE-7927-459A-9849-5BC78BCA68F9}" srcOrd="0" destOrd="1" presId="urn:microsoft.com/office/officeart/2005/8/layout/hList1"/>
    <dgm:cxn modelId="{B5FD285E-F0CA-412B-A31F-020D883AEE3B}" srcId="{C7BB6216-B0B7-4432-9ED5-B78F5B8CC987}" destId="{FFBA33F0-0DB0-45EA-8ED2-A682AEE11252}" srcOrd="1" destOrd="0" parTransId="{CAE9A302-96FD-47CE-A60F-0CC046CEBD4E}" sibTransId="{96C2ED92-8394-45F3-AD24-CBBD0BCD10F4}"/>
    <dgm:cxn modelId="{D8091350-D49A-432B-950D-3F568FA61FBB}" srcId="{EA6FCBAC-759F-4AE3-97B4-124056BCA029}" destId="{C3626AE9-AB90-44F0-8ECA-6649F2BDB477}" srcOrd="0" destOrd="0" parTransId="{E515BE64-6A3E-4973-AAE1-C143E3B59AA6}" sibTransId="{88C78B48-2834-4B2B-923E-A5B73CC65164}"/>
    <dgm:cxn modelId="{016026D1-3B6D-48FE-A9E5-1CCB197A43AE}" type="presOf" srcId="{3F5C7F01-24CB-4891-9F27-C4E8752FD3F6}" destId="{F28E8F0F-7525-44CA-B110-B7AEFAE4CD49}" srcOrd="0" destOrd="0" presId="urn:microsoft.com/office/officeart/2005/8/layout/hList1"/>
    <dgm:cxn modelId="{15D5CE51-04C9-4E61-80C8-C1FA608E5BAA}" type="presOf" srcId="{C3626AE9-AB90-44F0-8ECA-6649F2BDB477}" destId="{6CB40FEE-7927-459A-9849-5BC78BCA68F9}" srcOrd="0" destOrd="0" presId="urn:microsoft.com/office/officeart/2005/8/layout/hList1"/>
    <dgm:cxn modelId="{281AB149-A7D0-4CC4-9FB2-6C8FEF06228E}" srcId="{C7BB6216-B0B7-4432-9ED5-B78F5B8CC987}" destId="{4D2A112D-D7B9-42DB-A15D-80B345FD2FE9}" srcOrd="2" destOrd="0" parTransId="{36EE7A73-E3D2-4C93-9F2C-FCB5C91204AA}" sibTransId="{C08F831C-5F52-45AE-9A9B-816D4A4A7A38}"/>
    <dgm:cxn modelId="{BD644A05-7E0B-4664-9154-40237E9AC470}" type="presParOf" srcId="{35928A15-5A05-41EA-8FDB-8C5F68C9B03E}" destId="{984F753E-D6A8-4DBE-9675-22815CD691E7}" srcOrd="0" destOrd="0" presId="urn:microsoft.com/office/officeart/2005/8/layout/hList1"/>
    <dgm:cxn modelId="{2549D895-C77F-429E-85B4-E244DF6F3E36}" type="presParOf" srcId="{984F753E-D6A8-4DBE-9675-22815CD691E7}" destId="{AA8FB127-D63F-4DA0-9F2F-30AA110089E9}" srcOrd="0" destOrd="0" presId="urn:microsoft.com/office/officeart/2005/8/layout/hList1"/>
    <dgm:cxn modelId="{D95EA76E-6235-4B6F-9D2D-CED095ADE0B3}" type="presParOf" srcId="{984F753E-D6A8-4DBE-9675-22815CD691E7}" destId="{474C23BB-B2D6-475B-9725-43F4C5C35FA9}" srcOrd="1" destOrd="0" presId="urn:microsoft.com/office/officeart/2005/8/layout/hList1"/>
    <dgm:cxn modelId="{7B114FDD-5C90-45F7-946C-8380C622D776}" type="presParOf" srcId="{35928A15-5A05-41EA-8FDB-8C5F68C9B03E}" destId="{32D10592-911A-4CBA-A546-F5A760DDF5F7}" srcOrd="1" destOrd="0" presId="urn:microsoft.com/office/officeart/2005/8/layout/hList1"/>
    <dgm:cxn modelId="{CCA8D117-245A-414F-AA68-CA392D209BF4}" type="presParOf" srcId="{35928A15-5A05-41EA-8FDB-8C5F68C9B03E}" destId="{1256B06A-3DCA-4AC6-AEDA-52207D0E1D9D}" srcOrd="2" destOrd="0" presId="urn:microsoft.com/office/officeart/2005/8/layout/hList1"/>
    <dgm:cxn modelId="{BEFDBDB8-6743-470C-9FBF-01C48AB20BF6}" type="presParOf" srcId="{1256B06A-3DCA-4AC6-AEDA-52207D0E1D9D}" destId="{D0E055C7-4DEE-40BA-BD7D-C9ACDC8B34C7}" srcOrd="0" destOrd="0" presId="urn:microsoft.com/office/officeart/2005/8/layout/hList1"/>
    <dgm:cxn modelId="{EBA67989-ABA0-4707-8697-8D90E4717036}" type="presParOf" srcId="{1256B06A-3DCA-4AC6-AEDA-52207D0E1D9D}" destId="{6CB40FEE-7927-459A-9849-5BC78BCA68F9}" srcOrd="1" destOrd="0" presId="urn:microsoft.com/office/officeart/2005/8/layout/hList1"/>
    <dgm:cxn modelId="{21DA02AB-2C6E-42A4-8F50-0CBB807D4DD1}" type="presParOf" srcId="{35928A15-5A05-41EA-8FDB-8C5F68C9B03E}" destId="{9236C835-5C63-4F1C-A7F6-9D0CB2742FE1}" srcOrd="3" destOrd="0" presId="urn:microsoft.com/office/officeart/2005/8/layout/hList1"/>
    <dgm:cxn modelId="{6B3E8054-0B4C-4F0A-9914-ABB6A72B8EC1}" type="presParOf" srcId="{35928A15-5A05-41EA-8FDB-8C5F68C9B03E}" destId="{8EE50CE2-B3ED-423E-94BF-81F4E445CBF3}" srcOrd="4" destOrd="0" presId="urn:microsoft.com/office/officeart/2005/8/layout/hList1"/>
    <dgm:cxn modelId="{83ACC5B5-3EE7-40E8-9B9C-85D7E2DC4763}" type="presParOf" srcId="{8EE50CE2-B3ED-423E-94BF-81F4E445CBF3}" destId="{F28E8F0F-7525-44CA-B110-B7AEFAE4CD49}" srcOrd="0" destOrd="0" presId="urn:microsoft.com/office/officeart/2005/8/layout/hList1"/>
    <dgm:cxn modelId="{FDF37A5D-0F79-449E-8786-BC22C0B35996}" type="presParOf" srcId="{8EE50CE2-B3ED-423E-94BF-81F4E445CBF3}" destId="{8D34D39C-3186-4611-BB04-91712474FF03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EB3C-F42B-41F5-9233-D631DCC800CB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33A-D146-42BD-A263-C4E27FF4AA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EB3C-F42B-41F5-9233-D631DCC800CB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33A-D146-42BD-A263-C4E27FF4AA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EB3C-F42B-41F5-9233-D631DCC800CB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33A-D146-42BD-A263-C4E27FF4AA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85767E0-C155-450E-952C-4E5BDB4E24E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EB3C-F42B-41F5-9233-D631DCC800CB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33A-D146-42BD-A263-C4E27FF4AA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EB3C-F42B-41F5-9233-D631DCC800CB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33A-D146-42BD-A263-C4E27FF4AA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EB3C-F42B-41F5-9233-D631DCC800CB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33A-D146-42BD-A263-C4E27FF4AA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EB3C-F42B-41F5-9233-D631DCC800CB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33A-D146-42BD-A263-C4E27FF4AA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EB3C-F42B-41F5-9233-D631DCC800CB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33A-D146-42BD-A263-C4E27FF4AA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EB3C-F42B-41F5-9233-D631DCC800CB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33A-D146-42BD-A263-C4E27FF4AA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EB3C-F42B-41F5-9233-D631DCC800CB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33A-D146-42BD-A263-C4E27FF4AA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EB3C-F42B-41F5-9233-D631DCC800CB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33A-D146-42BD-A263-C4E27FF4AA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3EB3C-F42B-41F5-9233-D631DCC800CB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0A33A-D146-42BD-A263-C4E27FF4AA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447800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dirty="0" smtClean="0"/>
              <a:t>Managing across provincial, national and international jurisdictions: A case study of LRF-Fisheries in Indonesia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Akhmad Fauzi</a:t>
            </a:r>
          </a:p>
          <a:p>
            <a:r>
              <a:rPr lang="en-US" sz="1700" dirty="0" smtClean="0"/>
              <a:t>Department of Resource &amp; Environmental Economics</a:t>
            </a:r>
          </a:p>
          <a:p>
            <a:r>
              <a:rPr lang="en-US" sz="1700" dirty="0" smtClean="0"/>
              <a:t>Bogor Agricultural University (IPB)</a:t>
            </a:r>
            <a:endParaRPr lang="en-US" sz="1700" dirty="0"/>
          </a:p>
        </p:txBody>
      </p:sp>
      <p:pic>
        <p:nvPicPr>
          <p:cNvPr id="4" name="Picture 3" descr="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4648200"/>
            <a:ext cx="3429000" cy="2020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SC000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724400"/>
            <a:ext cx="32004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nip and Round Single Corner Rectangle 5"/>
          <p:cNvSpPr/>
          <p:nvPr/>
        </p:nvSpPr>
        <p:spPr>
          <a:xfrm>
            <a:off x="533400" y="609600"/>
            <a:ext cx="8229600" cy="6019800"/>
          </a:xfrm>
          <a:prstGeom prst="snip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D:\icons\fisheries\Odum-ratchet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37044">
            <a:off x="3094480" y="4581507"/>
            <a:ext cx="4419600" cy="1607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Socio-economic challenges at local levels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Fishing (including LRF fishing)is the last resort due to:</a:t>
            </a:r>
          </a:p>
          <a:p>
            <a:pPr lvl="1"/>
            <a:r>
              <a:rPr lang="en-US" sz="2000" dirty="0" smtClean="0"/>
              <a:t>Increase in the number population</a:t>
            </a:r>
          </a:p>
          <a:p>
            <a:pPr lvl="1"/>
            <a:r>
              <a:rPr lang="en-US" sz="2000" dirty="0" smtClean="0"/>
              <a:t>Limited job opportunities on </a:t>
            </a:r>
            <a:r>
              <a:rPr lang="en-US" sz="2000" dirty="0" err="1" smtClean="0"/>
              <a:t>terrestial</a:t>
            </a:r>
            <a:endParaRPr lang="en-US" sz="2000" dirty="0" smtClean="0"/>
          </a:p>
          <a:p>
            <a:pPr lvl="1"/>
            <a:r>
              <a:rPr lang="en-US" sz="2000" dirty="0" smtClean="0"/>
              <a:t>Stiff competition on fishing related jobs</a:t>
            </a:r>
          </a:p>
          <a:p>
            <a:r>
              <a:rPr lang="en-US" sz="2000" dirty="0" smtClean="0"/>
              <a:t>Poverty : a large number of people living under poverty line is coastal areas and at local/regencies levels</a:t>
            </a:r>
          </a:p>
          <a:p>
            <a:r>
              <a:rPr lang="en-US" sz="2000" dirty="0" smtClean="0"/>
              <a:t>“intrusion” of fishermen from other regencies/provinces creating “free rider” and “</a:t>
            </a:r>
            <a:r>
              <a:rPr lang="en-US" sz="2000" dirty="0" smtClean="0"/>
              <a:t>CCPP” </a:t>
            </a:r>
            <a:r>
              <a:rPr lang="en-US" sz="2000" dirty="0" smtClean="0"/>
              <a:t>(</a:t>
            </a:r>
            <a:r>
              <a:rPr lang="en-US" sz="2000" dirty="0" err="1" smtClean="0"/>
              <a:t>Commonize</a:t>
            </a:r>
            <a:r>
              <a:rPr lang="en-US" sz="2000" dirty="0" smtClean="0"/>
              <a:t> cost, privatize profit) phenomena</a:t>
            </a:r>
            <a:endParaRPr lang="en-US" sz="2000" dirty="0"/>
          </a:p>
        </p:txBody>
      </p:sp>
      <p:pic>
        <p:nvPicPr>
          <p:cNvPr id="4" name="Content Placeholder 11" descr="DSC00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524000"/>
            <a:ext cx="3245909" cy="2590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 descr="DSC005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4419600"/>
            <a:ext cx="32004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aspects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Various institutions are involved in LRFF at regional levels</a:t>
            </a:r>
          </a:p>
          <a:p>
            <a:r>
              <a:rPr lang="en-US" dirty="0" smtClean="0"/>
              <a:t>Conflicting regulations at local levels as LRF fishery encompass many sectors of economy</a:t>
            </a:r>
          </a:p>
          <a:p>
            <a:r>
              <a:rPr lang="en-US" dirty="0" smtClean="0"/>
              <a:t>Property rights </a:t>
            </a:r>
            <a:r>
              <a:rPr lang="en-US" dirty="0" smtClean="0"/>
              <a:t>problem and </a:t>
            </a:r>
            <a:r>
              <a:rPr lang="en-US" dirty="0" smtClean="0"/>
              <a:t>higher transaction costs create insecure business</a:t>
            </a:r>
          </a:p>
          <a:p>
            <a:r>
              <a:rPr lang="en-US" dirty="0" smtClean="0"/>
              <a:t>Giving exclusive concession to private sector (</a:t>
            </a:r>
            <a:r>
              <a:rPr lang="en-US" dirty="0" err="1" smtClean="0"/>
              <a:t>e.g</a:t>
            </a:r>
            <a:r>
              <a:rPr lang="en-US" dirty="0" smtClean="0"/>
              <a:t> diving business) creates tension between fishers and private sector. As a result fishers have to fish further.</a:t>
            </a:r>
          </a:p>
          <a:p>
            <a:r>
              <a:rPr lang="en-US" dirty="0" smtClean="0"/>
              <a:t>Increase in cost of fishing creates spiral upward for myopic behavior for LRF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533400" y="1447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/>
          <p:cNvSpPr/>
          <p:nvPr/>
        </p:nvSpPr>
        <p:spPr>
          <a:xfrm>
            <a:off x="6934200" y="1524000"/>
            <a:ext cx="1676400" cy="762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Fisher/</a:t>
            </a:r>
          </a:p>
          <a:p>
            <a:pPr algn="ctr"/>
            <a:r>
              <a:rPr lang="en-US" dirty="0" smtClean="0"/>
              <a:t>Communities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934200" y="2286000"/>
            <a:ext cx="1676400" cy="3124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en-US" sz="1600" dirty="0" smtClean="0"/>
              <a:t>Public campaign (Radio, etc</a:t>
            </a:r>
          </a:p>
          <a:p>
            <a:pPr lvl="0">
              <a:buFont typeface="Arial" pitchFamily="34" charset="0"/>
              <a:buChar char="•"/>
            </a:pPr>
            <a:r>
              <a:rPr lang="en-US" sz="1600" dirty="0" smtClean="0"/>
              <a:t>Involvement of local communities</a:t>
            </a:r>
          </a:p>
          <a:p>
            <a:pPr lvl="0">
              <a:buFont typeface="Arial" pitchFamily="34" charset="0"/>
              <a:buChar char="•"/>
            </a:pPr>
            <a:r>
              <a:rPr lang="en-US" sz="1600" dirty="0" smtClean="0"/>
              <a:t>Partnership with LRFF traders</a:t>
            </a:r>
          </a:p>
          <a:p>
            <a:pPr lvl="0">
              <a:buFont typeface="Arial" pitchFamily="34" charset="0"/>
              <a:buChar char="•"/>
            </a:pPr>
            <a:r>
              <a:rPr lang="en-US" sz="1600" dirty="0" smtClean="0"/>
              <a:t>Inclusion of LRF materials into local curriculum</a:t>
            </a:r>
          </a:p>
          <a:p>
            <a:pPr lvl="0">
              <a:buFont typeface="Arial" pitchFamily="34" charset="0"/>
              <a:buChar char="•"/>
            </a:pPr>
            <a:r>
              <a:rPr lang="en-US" sz="1600" dirty="0" smtClean="0"/>
              <a:t>Communities surveillance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2400" dirty="0" smtClean="0"/>
              <a:t>Local government /regencies initiatives of LRF policies: Success stories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1447800" y="838200"/>
            <a:ext cx="3124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3581400" y="838200"/>
            <a:ext cx="990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2000" y="838200"/>
            <a:ext cx="1143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5" idx="2"/>
            <a:endCxn id="12" idx="0"/>
          </p:cNvCxnSpPr>
          <p:nvPr/>
        </p:nvCxnSpPr>
        <p:spPr>
          <a:xfrm rot="16200000" flipH="1">
            <a:off x="5829300" y="-419100"/>
            <a:ext cx="685800" cy="320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838200" y="4800600"/>
            <a:ext cx="40386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National/local Acts back up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971800" y="6096000"/>
            <a:ext cx="5486400" cy="381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Mostly local Acts back up (</a:t>
            </a:r>
            <a:r>
              <a:rPr lang="en-US" dirty="0" err="1" smtClean="0"/>
              <a:t>Perda</a:t>
            </a:r>
            <a:r>
              <a:rPr lang="en-US" dirty="0" smtClean="0"/>
              <a:t>, </a:t>
            </a:r>
            <a:r>
              <a:rPr lang="en-US" dirty="0" err="1" smtClean="0"/>
              <a:t>Perdes</a:t>
            </a:r>
            <a:r>
              <a:rPr lang="en-US" dirty="0" smtClean="0"/>
              <a:t>, etc)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828800" y="5562600"/>
            <a:ext cx="5943600" cy="381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Business units, NGOs, Donors back 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The government of Indonesia through its fisheries agencies both at national and regional levels has spent considerable </a:t>
            </a:r>
            <a:r>
              <a:rPr lang="en-US" dirty="0" smtClean="0"/>
              <a:t>efforts </a:t>
            </a:r>
            <a:r>
              <a:rPr lang="en-US" dirty="0" smtClean="0"/>
              <a:t>to manage the LRFF sustainably : some fail but some succeeded</a:t>
            </a:r>
          </a:p>
          <a:p>
            <a:r>
              <a:rPr lang="en-US" dirty="0" smtClean="0"/>
              <a:t>Partnership with private sectors and communities has been encouraged and developed: it’s been </a:t>
            </a:r>
            <a:r>
              <a:rPr lang="en-US" dirty="0" smtClean="0"/>
              <a:t>an on </a:t>
            </a:r>
            <a:r>
              <a:rPr lang="en-US" dirty="0" smtClean="0"/>
              <a:t>going process and some work</a:t>
            </a:r>
          </a:p>
          <a:p>
            <a:r>
              <a:rPr lang="en-US" dirty="0" smtClean="0"/>
              <a:t>Promoting co-management and ecosystem approach to fisheries management has been initiated with cooperation from various institutions through various programs</a:t>
            </a:r>
          </a:p>
          <a:p>
            <a:r>
              <a:rPr lang="en-US" dirty="0" smtClean="0"/>
              <a:t>Improvement in data, statistics and scientific information with regard to LRF has been proposed</a:t>
            </a:r>
          </a:p>
          <a:p>
            <a:r>
              <a:rPr lang="en-US" dirty="0" smtClean="0"/>
              <a:t>Several regulations have been proposed, including size limit and moratorium proposal   for certain species with help from stakeholders</a:t>
            </a:r>
          </a:p>
          <a:p>
            <a:r>
              <a:rPr lang="en-US" dirty="0" smtClean="0"/>
              <a:t>Complexity in regional, national and international jurisdictions calls for strong cooperation and collaboration among government units and other institutions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overview of Indonesia LRFF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Indonesia is one of the key players in LRFFT to international market</a:t>
            </a:r>
          </a:p>
          <a:p>
            <a:r>
              <a:rPr lang="en-US" dirty="0" smtClean="0"/>
              <a:t>Sustainable fisheries management, including LRF has become commitment of Indonesian Government</a:t>
            </a:r>
          </a:p>
          <a:p>
            <a:r>
              <a:rPr lang="en-US" dirty="0" smtClean="0"/>
              <a:t>LRFF in Indonesia has been practiced for several decades, with different scale of economics and different geographical areas</a:t>
            </a:r>
          </a:p>
          <a:p>
            <a:r>
              <a:rPr lang="en-US" dirty="0" smtClean="0"/>
              <a:t>Indonesian LRF faces enormous challenges from ecological, economical and social perspective</a:t>
            </a:r>
          </a:p>
          <a:p>
            <a:r>
              <a:rPr lang="en-US" dirty="0" smtClean="0"/>
              <a:t>There has been a geographical shifting of Indonesian LRFF from dominated western part to eastern part of Indonesia</a:t>
            </a:r>
          </a:p>
          <a:p>
            <a:endParaRPr lang="en-US" dirty="0"/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267200"/>
            <a:ext cx="5105400" cy="2362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334000" y="5029200"/>
            <a:ext cx="914400" cy="9144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62400" y="5029200"/>
            <a:ext cx="914400" cy="8382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62200" y="5029200"/>
            <a:ext cx="990600" cy="8382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429000" y="53340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953000" y="54102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LRFF is a lucrative business involving various level of market chain</a:t>
            </a:r>
          </a:p>
          <a:p>
            <a:r>
              <a:rPr lang="en-US" dirty="0" smtClean="0"/>
              <a:t>There has been concern over </a:t>
            </a:r>
            <a:r>
              <a:rPr lang="en-US" dirty="0" smtClean="0"/>
              <a:t>sustainability </a:t>
            </a:r>
            <a:r>
              <a:rPr lang="en-US" dirty="0" smtClean="0"/>
              <a:t>of Indonesia’s LRFF due to destructive fishing practices and IUU fishing</a:t>
            </a:r>
          </a:p>
          <a:p>
            <a:r>
              <a:rPr lang="en-US" dirty="0" smtClean="0"/>
              <a:t>To some extent, benefits received from LRF are </a:t>
            </a:r>
            <a:r>
              <a:rPr lang="en-US" dirty="0" err="1" smtClean="0"/>
              <a:t>outweighted</a:t>
            </a:r>
            <a:r>
              <a:rPr lang="en-US" dirty="0" smtClean="0"/>
              <a:t> by the destruction of coral reef</a:t>
            </a:r>
          </a:p>
          <a:p>
            <a:r>
              <a:rPr lang="en-US" dirty="0" smtClean="0"/>
              <a:t>Complexity in managing the fishery due to different jurisdiction</a:t>
            </a:r>
          </a:p>
          <a:p>
            <a:endParaRPr lang="en-US" dirty="0"/>
          </a:p>
        </p:txBody>
      </p:sp>
      <p:pic>
        <p:nvPicPr>
          <p:cNvPr id="7" name="Picture 6" descr="DSC000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505200"/>
            <a:ext cx="3581400" cy="2514600"/>
          </a:xfrm>
          <a:prstGeom prst="rect">
            <a:avLst/>
          </a:prstGeom>
        </p:spPr>
      </p:pic>
      <p:pic>
        <p:nvPicPr>
          <p:cNvPr id="9" name="Content Placeholder 8" descr="DSC0004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6800" y="1447800"/>
            <a:ext cx="3581400" cy="220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Fisheries Policy:</a:t>
            </a:r>
            <a:br>
              <a:rPr lang="en-US" dirty="0" smtClean="0"/>
            </a:br>
            <a:r>
              <a:rPr lang="en-US" dirty="0" smtClean="0"/>
              <a:t>from centralization to decentralization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533400" y="1295400"/>
          <a:ext cx="8153400" cy="172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0" y="2819400"/>
            <a:ext cx="220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Central government had full authorities to manage the fisheries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Growth oriented policy driven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Priority was given to increase export of high value species such as shrimp and </a:t>
            </a:r>
            <a:r>
              <a:rPr lang="en-US" dirty="0" smtClean="0"/>
              <a:t>tuna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Old Fisheries Act 1985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581400" y="2895600"/>
            <a:ext cx="205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Soeharto</a:t>
            </a:r>
            <a:r>
              <a:rPr lang="en-US" dirty="0" smtClean="0"/>
              <a:t> stepped down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Reforms of government initiated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State of  “vacuum”  in fisheries management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2887682"/>
            <a:ext cx="2743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Decentralization era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35 of 41 authorities, including managing natural resources are under local government control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Conflict  of jurisdiction of fisheries  over access to and control of </a:t>
            </a:r>
            <a:r>
              <a:rPr lang="en-US" dirty="0" smtClean="0"/>
              <a:t>resources</a:t>
            </a:r>
          </a:p>
          <a:p>
            <a:r>
              <a:rPr lang="en-US" dirty="0" smtClean="0"/>
              <a:t> </a:t>
            </a:r>
            <a:r>
              <a:rPr lang="en-US" dirty="0" smtClean="0"/>
              <a:t>occurred more </a:t>
            </a:r>
            <a:r>
              <a:rPr lang="en-US" dirty="0" smtClean="0"/>
              <a:t>often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New Fisheries Act 31/2004  -&gt; 45/2009</a:t>
            </a:r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675248-B9EA-4F7A-BA4F-7E504004E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0D675248-B9EA-4F7A-BA4F-7E504004E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78CCBF-740C-4869-B205-974F0646A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8678CCBF-740C-4869-B205-974F0646A0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678163-6CAF-4513-93C8-D034612E5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EB678163-6CAF-4513-93C8-D034612E57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A8E553-A447-41DB-8663-EF9EB8633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6AA8E553-A447-41DB-8663-EF9EB86334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build="allAtOnce"/>
      <p:bldP spid="5" grpId="0" build="allAtOnce"/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Overall challenges of Indonesia LRFF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343400" cy="4530725"/>
          </a:xfrm>
        </p:spPr>
        <p:txBody>
          <a:bodyPr>
            <a:normAutofit fontScale="62500" lnSpcReduction="20000"/>
          </a:bodyPr>
          <a:lstStyle/>
          <a:p>
            <a:r>
              <a:rPr lang="en-US" sz="3400" dirty="0" smtClean="0"/>
              <a:t>Most coral reefs have been damaged (especially in the western part)</a:t>
            </a:r>
          </a:p>
          <a:p>
            <a:r>
              <a:rPr lang="en-US" sz="3400" dirty="0" smtClean="0"/>
              <a:t>“myopic decision” by fisheries due to limited livelihood in coastal </a:t>
            </a:r>
            <a:r>
              <a:rPr lang="en-US" sz="3400" dirty="0" smtClean="0"/>
              <a:t>areas</a:t>
            </a:r>
            <a:endParaRPr lang="en-US" sz="3400" dirty="0" smtClean="0"/>
          </a:p>
          <a:p>
            <a:r>
              <a:rPr lang="en-US" sz="3400" dirty="0" smtClean="0"/>
              <a:t>MRV mechanism for LRFF in Indonesia is not yet available (</a:t>
            </a:r>
            <a:r>
              <a:rPr lang="en-US" sz="3400" dirty="0" err="1" smtClean="0"/>
              <a:t>e.g</a:t>
            </a:r>
            <a:r>
              <a:rPr lang="en-US" sz="3400" dirty="0" smtClean="0"/>
              <a:t> what is overfishing indicator for LRFF?, how data support this claim?)</a:t>
            </a:r>
          </a:p>
          <a:p>
            <a:r>
              <a:rPr lang="en-US" sz="3400" dirty="0" smtClean="0"/>
              <a:t>A comprehensive Policy for is not yet available</a:t>
            </a:r>
          </a:p>
          <a:p>
            <a:r>
              <a:rPr lang="en-US" sz="3400" dirty="0" smtClean="0"/>
              <a:t>LRFF  is not priorities especially at regional, local levels. </a:t>
            </a:r>
          </a:p>
          <a:p>
            <a:r>
              <a:rPr lang="en-US" sz="3400" dirty="0" smtClean="0"/>
              <a:t>Challenges to fulfill EAFM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blast-fishin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76800" y="1295400"/>
            <a:ext cx="37338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05200"/>
            <a:ext cx="42767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248400" y="6324600"/>
            <a:ext cx="1517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 : LIPI, 2005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6096000" y="1447800"/>
            <a:ext cx="2819400" cy="5257800"/>
            <a:chOff x="6096000" y="1447800"/>
            <a:chExt cx="2819400" cy="5257800"/>
          </a:xfrm>
        </p:grpSpPr>
        <p:sp>
          <p:nvSpPr>
            <p:cNvPr id="59" name="Oval 58"/>
            <p:cNvSpPr/>
            <p:nvPr/>
          </p:nvSpPr>
          <p:spPr>
            <a:xfrm>
              <a:off x="6096000" y="1447800"/>
              <a:ext cx="2819400" cy="52578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nat</a:t>
              </a:r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010400" y="1676400"/>
              <a:ext cx="9912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National/</a:t>
              </a:r>
            </a:p>
            <a:p>
              <a:r>
                <a:rPr lang="en-US" sz="1200" dirty="0" smtClean="0"/>
                <a:t>International</a:t>
              </a:r>
            </a:p>
            <a:p>
              <a:r>
                <a:rPr lang="en-US" sz="1200" dirty="0" smtClean="0"/>
                <a:t>jurisdiction</a:t>
              </a:r>
              <a:endParaRPr lang="en-US" sz="12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590800" y="1371600"/>
            <a:ext cx="3581400" cy="5257800"/>
            <a:chOff x="2590800" y="1371600"/>
            <a:chExt cx="3581400" cy="5257800"/>
          </a:xfrm>
        </p:grpSpPr>
        <p:sp>
          <p:nvSpPr>
            <p:cNvPr id="57" name="Oval 56"/>
            <p:cNvSpPr/>
            <p:nvPr/>
          </p:nvSpPr>
          <p:spPr>
            <a:xfrm>
              <a:off x="2590800" y="1371600"/>
              <a:ext cx="3581400" cy="52578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733800" y="1447800"/>
              <a:ext cx="110639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Mostly national </a:t>
              </a:r>
            </a:p>
            <a:p>
              <a:r>
                <a:rPr lang="en-US" sz="1100" dirty="0" smtClean="0"/>
                <a:t>jurisdiction</a:t>
              </a:r>
              <a:endParaRPr lang="en-US" sz="11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33400" y="1295400"/>
            <a:ext cx="2286000" cy="5029200"/>
            <a:chOff x="533400" y="1295400"/>
            <a:chExt cx="2286000" cy="5029200"/>
          </a:xfrm>
        </p:grpSpPr>
        <p:sp>
          <p:nvSpPr>
            <p:cNvPr id="54" name="Oval 53"/>
            <p:cNvSpPr/>
            <p:nvPr/>
          </p:nvSpPr>
          <p:spPr>
            <a:xfrm>
              <a:off x="533400" y="1295400"/>
              <a:ext cx="2286000" cy="50292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066800" y="1295400"/>
              <a:ext cx="15389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Mostly local/regional </a:t>
              </a:r>
            </a:p>
            <a:p>
              <a:r>
                <a:rPr lang="en-US" sz="1200" dirty="0" smtClean="0"/>
                <a:t>jurisdiction</a:t>
              </a:r>
              <a:endParaRPr lang="en-US" sz="1200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81000" y="1752600"/>
            <a:ext cx="8763000" cy="4865132"/>
            <a:chOff x="381000" y="1752600"/>
            <a:chExt cx="8763000" cy="4865132"/>
          </a:xfrm>
        </p:grpSpPr>
        <p:sp>
          <p:nvSpPr>
            <p:cNvPr id="1026" name="Documents"/>
            <p:cNvSpPr>
              <a:spLocks noEditPoints="1" noChangeArrowheads="1"/>
            </p:cNvSpPr>
            <p:nvPr/>
          </p:nvSpPr>
          <p:spPr bwMode="auto">
            <a:xfrm>
              <a:off x="838200" y="1752600"/>
              <a:ext cx="1219200" cy="1447800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100" dirty="0" smtClean="0"/>
                <a:t>Data on </a:t>
              </a:r>
              <a:r>
                <a:rPr lang="en-US" sz="1100" dirty="0" err="1" smtClean="0"/>
                <a:t>numer</a:t>
              </a:r>
              <a:r>
                <a:rPr lang="en-US" sz="1100" dirty="0" smtClean="0"/>
                <a:t> of vessels. Fish caught</a:t>
              </a:r>
              <a:endParaRPr lang="en-US" sz="1100" dirty="0"/>
            </a:p>
          </p:txBody>
        </p:sp>
        <p:pic>
          <p:nvPicPr>
            <p:cNvPr id="5" name="Picture 4" descr="grop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4953000"/>
              <a:ext cx="1828800" cy="1066800"/>
            </a:xfrm>
            <a:prstGeom prst="rect">
              <a:avLst/>
            </a:prstGeom>
          </p:spPr>
        </p:pic>
        <p:pic>
          <p:nvPicPr>
            <p:cNvPr id="6" name="Picture 5" descr="D:\icons\Fish\kapals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4201" y="3048000"/>
              <a:ext cx="1828800" cy="1600200"/>
            </a:xfrm>
            <a:prstGeom prst="rect">
              <a:avLst/>
            </a:prstGeom>
            <a:noFill/>
          </p:spPr>
        </p:pic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800894" y="4075906"/>
              <a:ext cx="1295400" cy="1588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2362200" y="4419600"/>
              <a:ext cx="114300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0800000">
              <a:off x="2438400" y="2362200"/>
              <a:ext cx="11430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7" name="Picture 3" descr="C:\Program Files\Microsoft Office\MEDIA\CAGCAT10\j023531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62600" y="2667000"/>
              <a:ext cx="1784909" cy="1822399"/>
            </a:xfrm>
            <a:prstGeom prst="rect">
              <a:avLst/>
            </a:prstGeom>
            <a:noFill/>
          </p:spPr>
        </p:pic>
        <p:pic>
          <p:nvPicPr>
            <p:cNvPr id="19" name="Picture 18" descr="boeing5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43600" y="4876800"/>
              <a:ext cx="1343025" cy="1123950"/>
            </a:xfrm>
            <a:prstGeom prst="rect">
              <a:avLst/>
            </a:prstGeom>
          </p:spPr>
        </p:pic>
        <p:cxnSp>
          <p:nvCxnSpPr>
            <p:cNvPr id="23" name="Straight Arrow Connector 22"/>
            <p:cNvCxnSpPr/>
            <p:nvPr/>
          </p:nvCxnSpPr>
          <p:spPr>
            <a:xfrm>
              <a:off x="2514600" y="2057400"/>
              <a:ext cx="2971800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027" idx="2"/>
            </p:cNvCxnSpPr>
            <p:nvPr/>
          </p:nvCxnSpPr>
          <p:spPr>
            <a:xfrm rot="16200000" flipH="1">
              <a:off x="6272327" y="4672126"/>
              <a:ext cx="387401" cy="219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/>
            <p:nvPr/>
          </p:nvCxnSpPr>
          <p:spPr>
            <a:xfrm>
              <a:off x="4343400" y="4495800"/>
              <a:ext cx="1371600" cy="990600"/>
            </a:xfrm>
            <a:prstGeom prst="bentConnector3">
              <a:avLst>
                <a:gd name="adj1" fmla="val 1515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7391401" y="2819400"/>
              <a:ext cx="15240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Fisheries Agencies</a:t>
              </a:r>
            </a:p>
            <a:p>
              <a:r>
                <a:rPr lang="en-US" dirty="0" smtClean="0"/>
                <a:t>At local levels,</a:t>
              </a:r>
            </a:p>
            <a:p>
              <a:r>
                <a:rPr lang="en-US" dirty="0" err="1" smtClean="0"/>
                <a:t>Regionals</a:t>
              </a:r>
              <a:r>
                <a:rPr lang="en-US" dirty="0" smtClean="0"/>
                <a:t> and</a:t>
              </a:r>
            </a:p>
            <a:p>
              <a:r>
                <a:rPr lang="en-US" dirty="0" smtClean="0"/>
                <a:t>national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43600" y="4495800"/>
              <a:ext cx="1512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Export market</a:t>
              </a:r>
              <a:endParaRPr lang="en-US" dirty="0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10800000">
              <a:off x="4648200" y="3810000"/>
              <a:ext cx="838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648200" y="3886200"/>
              <a:ext cx="9653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Licenses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495800" y="4572000"/>
              <a:ext cx="104547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Customs,</a:t>
              </a:r>
            </a:p>
            <a:p>
              <a:r>
                <a:rPr lang="en-US" dirty="0" smtClean="0"/>
                <a:t>Other </a:t>
              </a:r>
            </a:p>
            <a:p>
              <a:r>
                <a:rPr lang="en-US" dirty="0" smtClean="0"/>
                <a:t>agencies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52600" y="3429000"/>
              <a:ext cx="152426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Statistically</a:t>
              </a:r>
            </a:p>
            <a:p>
              <a:r>
                <a:rPr lang="en-US" dirty="0" err="1" smtClean="0"/>
                <a:t>Unrecoginzed</a:t>
              </a:r>
              <a:r>
                <a:rPr lang="en-US" dirty="0" smtClean="0"/>
                <a:t> </a:t>
              </a:r>
            </a:p>
            <a:p>
              <a:r>
                <a:rPr lang="en-US" dirty="0" smtClean="0"/>
                <a:t>As LRF</a:t>
              </a:r>
            </a:p>
            <a:p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267200" y="5562600"/>
              <a:ext cx="12649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Export data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200400" y="2514600"/>
              <a:ext cx="2193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Unrealibale</a:t>
              </a:r>
              <a:r>
                <a:rPr lang="en-US" dirty="0" smtClean="0"/>
                <a:t> reporting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33400" y="5867400"/>
              <a:ext cx="14627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Difficulty on</a:t>
              </a:r>
            </a:p>
            <a:p>
              <a:r>
                <a:rPr lang="en-US" sz="1400" dirty="0" smtClean="0"/>
                <a:t>Stock </a:t>
              </a:r>
              <a:r>
                <a:rPr lang="en-US" sz="1400" dirty="0" err="1" smtClean="0"/>
                <a:t>assessmnet</a:t>
              </a:r>
              <a:endParaRPr lang="en-US" sz="1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562600" y="6248400"/>
              <a:ext cx="3234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Difficulty to pin-point LRF export</a:t>
              </a:r>
              <a:endParaRPr lang="en-US" dirty="0"/>
            </a:p>
          </p:txBody>
        </p:sp>
        <p:sp>
          <p:nvSpPr>
            <p:cNvPr id="41" name="Flowchart: Summing Junction 40"/>
            <p:cNvSpPr/>
            <p:nvPr/>
          </p:nvSpPr>
          <p:spPr>
            <a:xfrm>
              <a:off x="3810000" y="6248400"/>
              <a:ext cx="381000" cy="304800"/>
            </a:xfrm>
            <a:prstGeom prst="flowChartSummingJunction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Arrow 41"/>
            <p:cNvSpPr/>
            <p:nvPr/>
          </p:nvSpPr>
          <p:spPr>
            <a:xfrm>
              <a:off x="4343400" y="6324600"/>
              <a:ext cx="10668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Left Arrow 42"/>
            <p:cNvSpPr/>
            <p:nvPr/>
          </p:nvSpPr>
          <p:spPr>
            <a:xfrm>
              <a:off x="2133600" y="6324600"/>
              <a:ext cx="1524000" cy="2286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505200" y="6019800"/>
              <a:ext cx="12266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Broken link</a:t>
              </a:r>
              <a:endParaRPr lang="en-US" dirty="0"/>
            </a:p>
          </p:txBody>
        </p:sp>
        <p:sp>
          <p:nvSpPr>
            <p:cNvPr id="45" name="Down Arrow 44"/>
            <p:cNvSpPr/>
            <p:nvPr/>
          </p:nvSpPr>
          <p:spPr>
            <a:xfrm>
              <a:off x="7772400" y="5486400"/>
              <a:ext cx="228600" cy="609600"/>
            </a:xfrm>
            <a:prstGeom prst="down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lowchart: Summing Junction 45"/>
            <p:cNvSpPr/>
            <p:nvPr/>
          </p:nvSpPr>
          <p:spPr>
            <a:xfrm>
              <a:off x="7696200" y="5181600"/>
              <a:ext cx="381000" cy="304800"/>
            </a:xfrm>
            <a:prstGeom prst="flowChartSummingJunction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Up Arrow 46"/>
            <p:cNvSpPr/>
            <p:nvPr/>
          </p:nvSpPr>
          <p:spPr>
            <a:xfrm>
              <a:off x="7772400" y="4343400"/>
              <a:ext cx="228600" cy="762000"/>
            </a:xfrm>
            <a:prstGeom prst="up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033118" y="5181600"/>
              <a:ext cx="11108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Broken link</a:t>
              </a:r>
              <a:endParaRPr lang="en-US" sz="16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29000" y="2895600"/>
              <a:ext cx="8940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Fishers,</a:t>
              </a:r>
            </a:p>
            <a:p>
              <a:r>
                <a:rPr lang="en-US" dirty="0" smtClean="0"/>
                <a:t>Traders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209800" y="4572000"/>
              <a:ext cx="1216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Data IUU Fishing</a:t>
              </a:r>
            </a:p>
            <a:p>
              <a:r>
                <a:rPr lang="en-US" sz="1200" dirty="0" smtClean="0"/>
                <a:t>Are not obvious </a:t>
              </a:r>
            </a:p>
          </p:txBody>
        </p:sp>
      </p:grpSp>
      <p:sp>
        <p:nvSpPr>
          <p:cNvPr id="53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Challenges in managing LRFF across provincial, national and international : Multi flows of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input-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output data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Typical Fisheries Status and the missing of LRF on the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4648200" cy="2392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49400"/>
                <a:gridCol w="1549400"/>
                <a:gridCol w="1549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Fish Stock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Area of fisheries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Demersal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M/O/F/U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Shrimp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M/O/F/U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Small </a:t>
                      </a:r>
                      <a:r>
                        <a:rPr lang="en-US" dirty="0" err="1" smtClean="0"/>
                        <a:t>Pelagics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M/O/F/U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Big </a:t>
                      </a:r>
                      <a:r>
                        <a:rPr lang="en-US" dirty="0" err="1" smtClean="0"/>
                        <a:t>Pelagics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M/O/F/U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105400" y="3810000"/>
          <a:ext cx="38862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295400"/>
                <a:gridCol w="1295400"/>
              </a:tblGrid>
              <a:tr h="582426"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fish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Volume</a:t>
                      </a:r>
                      <a:r>
                        <a:rPr lang="en-US" baseline="0" dirty="0" smtClean="0"/>
                        <a:t> of export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 of export</a:t>
                      </a:r>
                      <a:endParaRPr lang="en-US" dirty="0"/>
                    </a:p>
                  </a:txBody>
                  <a:tcPr/>
                </a:tc>
              </a:tr>
              <a:tr h="337437">
                <a:tc>
                  <a:txBody>
                    <a:bodyPr/>
                    <a:lstStyle/>
                    <a:p>
                      <a:r>
                        <a:rPr lang="en-US" dirty="0" smtClean="0"/>
                        <a:t>Shrimp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437">
                <a:tc>
                  <a:txBody>
                    <a:bodyPr/>
                    <a:lstStyle/>
                    <a:p>
                      <a:r>
                        <a:rPr lang="en-US" dirty="0" smtClean="0"/>
                        <a:t>Tuna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437">
                <a:tc>
                  <a:txBody>
                    <a:bodyPr/>
                    <a:lstStyle/>
                    <a:p>
                      <a:r>
                        <a:rPr lang="en-US" dirty="0" smtClean="0"/>
                        <a:t>Seaweed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2426">
                <a:tc>
                  <a:txBody>
                    <a:bodyPr/>
                    <a:lstStyle/>
                    <a:p>
                      <a:r>
                        <a:rPr lang="en-US" dirty="0" smtClean="0"/>
                        <a:t>Ornamental fish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7437">
                <a:tc>
                  <a:txBody>
                    <a:bodyPr/>
                    <a:lstStyle/>
                    <a:p>
                      <a:r>
                        <a:rPr lang="en-US" dirty="0" smtClean="0"/>
                        <a:t>Others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1981200" y="1981200"/>
            <a:ext cx="12954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76800" y="6096000"/>
            <a:ext cx="12192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533400" y="3505200"/>
            <a:ext cx="2743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2362200" y="5715000"/>
            <a:ext cx="2286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9600" y="5257800"/>
            <a:ext cx="3150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Possibilities of LRF are recorded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10200" y="2133600"/>
            <a:ext cx="279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regarding the resource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0" y="3352800"/>
            <a:ext cx="2298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on export market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IUU Statistics and </a:t>
            </a:r>
            <a:r>
              <a:rPr lang="en-US" dirty="0" smtClean="0"/>
              <a:t>th</a:t>
            </a:r>
            <a:r>
              <a:rPr lang="en-US" dirty="0" smtClean="0"/>
              <a:t>e link to </a:t>
            </a:r>
            <a:r>
              <a:rPr lang="en-US" dirty="0" smtClean="0"/>
              <a:t>LRF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1397000"/>
          <a:ext cx="8001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1066800"/>
                <a:gridCol w="838200"/>
                <a:gridCol w="9906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IUU</a:t>
                      </a:r>
                      <a:r>
                        <a:rPr lang="en-US" baseline="0" dirty="0" smtClean="0"/>
                        <a:t> types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Fishing without license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Fishing illegally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Document forgery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Incomplete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document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Fishing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with electricity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Fish bombing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Transhipment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Coral stealing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Operating prohibited gears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5486400"/>
            <a:ext cx="5958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 Notes : might indicates directly or directly related to LRFF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management and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Some regencies in eastern Indonesia are archipelagic regencies where more than 75% of their area are ocean (</a:t>
            </a:r>
            <a:r>
              <a:rPr lang="en-US" dirty="0" err="1" smtClean="0"/>
              <a:t>eg</a:t>
            </a:r>
            <a:r>
              <a:rPr lang="en-US" dirty="0" smtClean="0"/>
              <a:t>, </a:t>
            </a:r>
            <a:r>
              <a:rPr lang="en-US" dirty="0" err="1" smtClean="0"/>
              <a:t>Wakatobi</a:t>
            </a:r>
            <a:r>
              <a:rPr lang="en-US" dirty="0" smtClean="0"/>
              <a:t> and Raja </a:t>
            </a:r>
            <a:r>
              <a:rPr lang="en-US" dirty="0" err="1" smtClean="0"/>
              <a:t>Ampat</a:t>
            </a:r>
            <a:r>
              <a:rPr lang="en-US" dirty="0" smtClean="0"/>
              <a:t>)</a:t>
            </a:r>
          </a:p>
          <a:p>
            <a:r>
              <a:rPr lang="en-US" dirty="0" smtClean="0"/>
              <a:t>Most of the areas are designated as marine protected areas</a:t>
            </a:r>
          </a:p>
          <a:p>
            <a:r>
              <a:rPr lang="en-US" dirty="0" smtClean="0"/>
              <a:t>Two different function of regencies : autonomous regency </a:t>
            </a:r>
            <a:r>
              <a:rPr lang="en-US" dirty="0" err="1" smtClean="0"/>
              <a:t>vs</a:t>
            </a:r>
            <a:r>
              <a:rPr lang="en-US" dirty="0" smtClean="0"/>
              <a:t> conservation regency</a:t>
            </a:r>
          </a:p>
          <a:p>
            <a:r>
              <a:rPr lang="en-US" dirty="0" smtClean="0"/>
              <a:t>This creates </a:t>
            </a:r>
            <a:r>
              <a:rPr lang="en-US" dirty="0" err="1" smtClean="0"/>
              <a:t>sectoral</a:t>
            </a:r>
            <a:r>
              <a:rPr lang="en-US" dirty="0" smtClean="0"/>
              <a:t> conflict making it more challenges to conserve fisheries </a:t>
            </a:r>
            <a:r>
              <a:rPr lang="en-US" dirty="0" smtClean="0"/>
              <a:t>refugees </a:t>
            </a:r>
            <a:r>
              <a:rPr lang="en-US" dirty="0" smtClean="0"/>
              <a:t>or implementing EAFM</a:t>
            </a:r>
            <a:endParaRPr lang="en-US" dirty="0"/>
          </a:p>
        </p:txBody>
      </p:sp>
      <p:pic>
        <p:nvPicPr>
          <p:cNvPr id="4" name="Picture 5" descr="Wakatobi"/>
          <p:cNvPicPr>
            <a:picLocks noChangeAspect="1" noChangeArrowheads="1"/>
          </p:cNvPicPr>
          <p:nvPr/>
        </p:nvPicPr>
        <p:blipFill>
          <a:blip r:embed="rId2"/>
          <a:srcRect l="4016" t="2682" r="2165" b="1860"/>
          <a:stretch>
            <a:fillRect/>
          </a:stretch>
        </p:blipFill>
        <p:spPr bwMode="auto">
          <a:xfrm>
            <a:off x="5791200" y="1676400"/>
            <a:ext cx="3124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995</Words>
  <Application>Microsoft Office PowerPoint</Application>
  <PresentationFormat>On-screen Show (4:3)</PresentationFormat>
  <Paragraphs>191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Managing across provincial, national and international jurisdictions: A case study of LRF-Fisheries in Indonesia</vt:lpstr>
      <vt:lpstr>Brief overview of Indonesia LRFF</vt:lpstr>
      <vt:lpstr>Slide 3</vt:lpstr>
      <vt:lpstr>Fisheries Policy: from centralization to decentralization</vt:lpstr>
      <vt:lpstr>Overall challenges of Indonesia LRFF</vt:lpstr>
      <vt:lpstr>Slide 6</vt:lpstr>
      <vt:lpstr>Typical Fisheries Status and the missing of LRF on the data</vt:lpstr>
      <vt:lpstr>IUU Statistics and the link to LRF</vt:lpstr>
      <vt:lpstr>Spatial management and planning</vt:lpstr>
      <vt:lpstr>Socio-economic challenges at local levels</vt:lpstr>
      <vt:lpstr>Institutional aspects</vt:lpstr>
      <vt:lpstr>Local government /regencies initiatives of LRF policies: Success stories</vt:lpstr>
      <vt:lpstr>Final remarks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Prof. Akhmad Fauzi</dc:creator>
  <cp:lastModifiedBy>Prof. Akhmad Fauzi</cp:lastModifiedBy>
  <cp:revision>10</cp:revision>
  <dcterms:created xsi:type="dcterms:W3CDTF">2011-02-27T12:20:49Z</dcterms:created>
  <dcterms:modified xsi:type="dcterms:W3CDTF">2011-03-01T02:12:39Z</dcterms:modified>
</cp:coreProperties>
</file>